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98" r:id="rId3"/>
    <p:sldId id="262" r:id="rId4"/>
    <p:sldId id="301" r:id="rId5"/>
    <p:sldId id="288" r:id="rId6"/>
    <p:sldId id="294" r:id="rId7"/>
    <p:sldId id="303" r:id="rId8"/>
    <p:sldId id="297" r:id="rId9"/>
    <p:sldId id="300" r:id="rId10"/>
    <p:sldId id="306" r:id="rId11"/>
    <p:sldId id="304" r:id="rId12"/>
    <p:sldId id="305" r:id="rId13"/>
    <p:sldId id="30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0BCCA42-8891-94BB-7E7A-B336E93BE12C}" name="Giles Fearon" initials="GF" userId="bca56e065cb3b98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732" autoAdjust="0"/>
    <p:restoredTop sz="82722" autoAdjust="0"/>
  </p:normalViewPr>
  <p:slideViewPr>
    <p:cSldViewPr snapToGrid="0">
      <p:cViewPr varScale="1">
        <p:scale>
          <a:sx n="75" d="100"/>
          <a:sy n="75" d="100"/>
        </p:scale>
        <p:origin x="13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1EAE7-42F5-451C-8DCC-B6C44DE11EBF}" type="datetimeFigureOut">
              <a:rPr lang="en-ZA" smtClean="0"/>
              <a:t>2021/11/30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F1180-9C8A-49A4-A94B-08227C34CBA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1818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F1180-9C8A-49A4-A94B-08227C34CBA0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08476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F1180-9C8A-49A4-A94B-08227C34CBA0}" type="slidenum">
              <a:rPr lang="en-ZA" smtClean="0"/>
              <a:t>12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12576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F1180-9C8A-49A4-A94B-08227C34CBA0}" type="slidenum">
              <a:rPr lang="en-ZA" smtClean="0"/>
              <a:t>13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526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F1180-9C8A-49A4-A94B-08227C34CBA0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47088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F1180-9C8A-49A4-A94B-08227C34CBA0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55402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Divergence of </a:t>
            </a:r>
            <a:r>
              <a:rPr lang="en-ZA" dirty="0" err="1"/>
              <a:t>aquacosm</a:t>
            </a:r>
            <a:r>
              <a:rPr lang="en-ZA" dirty="0"/>
              <a:t> and </a:t>
            </a:r>
            <a:r>
              <a:rPr lang="en-ZA" dirty="0" err="1"/>
              <a:t>eulerian</a:t>
            </a:r>
            <a:r>
              <a:rPr lang="en-ZA" dirty="0"/>
              <a:t> simulations kicks in as the effect of the carrying capacity kicks in</a:t>
            </a:r>
          </a:p>
          <a:p>
            <a:r>
              <a:rPr lang="en-ZA" dirty="0"/>
              <a:t>Particles which spend more time closer to the surface approach carrying capacity faster and growth slows down, so overall growth is less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F1180-9C8A-49A4-A94B-08227C34CBA0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94085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F1180-9C8A-49A4-A94B-08227C34CBA0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98267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F1180-9C8A-49A4-A94B-08227C34CBA0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5548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F1180-9C8A-49A4-A94B-08227C34CBA0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0838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F1180-9C8A-49A4-A94B-08227C34CBA0}" type="slidenum">
              <a:rPr lang="en-ZA" smtClean="0"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52530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F1180-9C8A-49A4-A94B-08227C34CBA0}" type="slidenum">
              <a:rPr lang="en-ZA" smtClean="0"/>
              <a:t>11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54766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EBFAF-1C4C-4A78-8896-CB1D5122E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23B37-B72E-430C-BFB8-06947F472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E0A57-5D5B-404E-AA9C-4CDCD0C3D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4FA3-73F2-4B80-9A16-A7574D6CF838}" type="datetimeFigureOut">
              <a:rPr lang="en-ZA" smtClean="0"/>
              <a:t>2021/11/30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C083E-A27E-4EBA-B0B9-F73CCAF22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29D1E-EF58-4B91-801A-D02DFCDFD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BC317-80E3-4991-BD2B-844FB87336A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89211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D602-1C3D-476C-BAB9-B3F39E22E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1B7F74-B7B9-42B2-8492-91EA881C5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7692F-ADBA-46BD-9574-D50D1B60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4FA3-73F2-4B80-9A16-A7574D6CF838}" type="datetimeFigureOut">
              <a:rPr lang="en-ZA" smtClean="0"/>
              <a:t>2021/11/30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48B5-910C-4F97-A9B3-0D4385BBB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71AEC-C90D-4AFF-841A-AFCF77363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BC317-80E3-4991-BD2B-844FB87336A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31638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655771-B529-40C8-AF07-79695B903C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FEE15-5FB9-4717-82ED-4EBAF0B869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B85E6-D662-402A-BE49-441FDB68C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4FA3-73F2-4B80-9A16-A7574D6CF838}" type="datetimeFigureOut">
              <a:rPr lang="en-ZA" smtClean="0"/>
              <a:t>2021/11/30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0EA61-68B8-44BF-B402-2BECE9ADD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80DBD-50BA-4E9C-9B0B-B0F950D2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BC317-80E3-4991-BD2B-844FB87336A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00230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47368-E516-472F-98BA-832DA81EA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48942-526B-47C9-B5C2-BA269E9CC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F44E8-AACF-4FB7-8D07-A97F8FC6D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4FA3-73F2-4B80-9A16-A7574D6CF838}" type="datetimeFigureOut">
              <a:rPr lang="en-ZA" smtClean="0"/>
              <a:t>2021/11/30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D916D-E432-4AC1-9092-4C262996E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D10BA-81D0-4E06-847B-828312E88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BC317-80E3-4991-BD2B-844FB87336A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11219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0AB45-DB3D-438A-ACF8-1AC391F0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29075-FBF7-4959-A2FB-7847D2595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B3BBF-43E5-44EF-AD96-1F904129B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4FA3-73F2-4B80-9A16-A7574D6CF838}" type="datetimeFigureOut">
              <a:rPr lang="en-ZA" smtClean="0"/>
              <a:t>2021/11/30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29B3A-CAF2-48B9-AF95-D52809A78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B6114-E7DD-42BA-A2A8-1C12C13A1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BC317-80E3-4991-BD2B-844FB87336A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3421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C6CA-A9DD-4120-A3ED-FD0B7C43A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91246-CE8E-4753-9912-28ADB7C653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86E9E-3473-418D-9140-743A86DC1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E097B-FFB0-45EB-BCA6-1E71F113B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4FA3-73F2-4B80-9A16-A7574D6CF838}" type="datetimeFigureOut">
              <a:rPr lang="en-ZA" smtClean="0"/>
              <a:t>2021/11/30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E7E8D-FED2-4BBD-902D-C6C6AED03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1AB65-6478-4838-892B-CACF7E337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BC317-80E3-4991-BD2B-844FB87336A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2640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314B-C715-46BC-B549-E923E9B49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BE67B-2ABF-4B82-84A7-B676B0226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1A43A-E73B-4059-AEB1-92DAAEA108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4D255D-C2E0-493B-9584-BC488A6D85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A334BF-CCC2-4377-A90F-A0EB7CB16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191195-9431-4590-9D45-DF0AD884E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4FA3-73F2-4B80-9A16-A7574D6CF838}" type="datetimeFigureOut">
              <a:rPr lang="en-ZA" smtClean="0"/>
              <a:t>2021/11/30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9FBF98-E210-4B3A-9FF8-FF5344DA5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DE3500-3402-496C-B369-6B6F62143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BC317-80E3-4991-BD2B-844FB87336A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6502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6FA45-3350-4381-9037-D668850B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746162-03A6-42B5-A756-ECBE97EEB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4FA3-73F2-4B80-9A16-A7574D6CF838}" type="datetimeFigureOut">
              <a:rPr lang="en-ZA" smtClean="0"/>
              <a:t>2021/11/30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8C06F1-B928-40A5-846C-6541E5522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E00BB-0633-42A4-B8DF-667F7297D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BC317-80E3-4991-BD2B-844FB87336A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38960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80AD45-DD53-40A9-9FF8-6487797C3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4FA3-73F2-4B80-9A16-A7574D6CF838}" type="datetimeFigureOut">
              <a:rPr lang="en-ZA" smtClean="0"/>
              <a:t>2021/11/30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98200E-6502-46E3-BA73-449DDC6C9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DFA3D-95FF-49EB-ACAE-2630BB280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BC317-80E3-4991-BD2B-844FB87336A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08555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2351-6F53-4D2C-86D3-C5FF000A6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403EF-BB79-48F2-AF60-43013BD85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87BFCF-68C7-428C-B012-0C9381D1D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F73686-837E-4A7B-AE46-B7D103E49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4FA3-73F2-4B80-9A16-A7574D6CF838}" type="datetimeFigureOut">
              <a:rPr lang="en-ZA" smtClean="0"/>
              <a:t>2021/11/30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CAB7F-78BA-429C-942B-692E4642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731E6-0424-40FD-B7C8-C4A0E1A7E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BC317-80E3-4991-BD2B-844FB87336A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32239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B5F41-6937-4088-894D-5C18C5C72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B2B3A-E6B2-4F4A-B6A5-E614128745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4BD6D9-C5EB-4846-949B-904146736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5024C-C5AD-4BA3-B699-382D1D62E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4FA3-73F2-4B80-9A16-A7574D6CF838}" type="datetimeFigureOut">
              <a:rPr lang="en-ZA" smtClean="0"/>
              <a:t>2021/11/30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F6AD6-B9E6-4B5A-9785-7F904E52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F8463-8FEA-42DF-9F30-2BCFE874C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BC317-80E3-4991-BD2B-844FB87336A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19802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C94F0D-0AF8-4403-A2EF-DCB5D533C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0E1A3-C92B-4901-9855-D30A7B17F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29B8B-0C19-495F-8A63-B4F73BB7B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4FA3-73F2-4B80-9A16-A7574D6CF838}" type="datetimeFigureOut">
              <a:rPr lang="en-ZA" smtClean="0"/>
              <a:t>2021/11/30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B127C-A36A-4AD6-B696-D0CBEC5503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97C42-13CF-44E1-B925-B39F46222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BC317-80E3-4991-BD2B-844FB87336A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06894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29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BD8DBE-FC41-4EAF-B2BD-E29C20CEA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280" y="2468879"/>
            <a:ext cx="6243227" cy="4389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48E34C-F30D-41D8-992E-DBE8D39C9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627" y="741681"/>
            <a:ext cx="5429958" cy="5648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7FFE06-5B47-44A1-A259-69B5034D0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17" y="345438"/>
            <a:ext cx="5182665" cy="163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9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CC4122-9FAB-457E-8C3A-007031BAE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019" y="911559"/>
            <a:ext cx="5040760" cy="59464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31CD6C-E05E-44EE-A7CE-49F379C2C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1220" y="911558"/>
            <a:ext cx="5040760" cy="59464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0CBC44-26E4-475B-837C-20CF6A879E2F}"/>
              </a:ext>
            </a:extLst>
          </p:cNvPr>
          <p:cNvSpPr txBox="1"/>
          <p:nvPr/>
        </p:nvSpPr>
        <p:spPr>
          <a:xfrm>
            <a:off x="613775" y="126727"/>
            <a:ext cx="9980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2000" b="1" dirty="0"/>
              <a:t>Impact of diurnal surface heat fluxes and a mean alongshore wind stress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45ABE2-74E5-489E-A2DB-F31B1CDDFEF6}"/>
              </a:ext>
            </a:extLst>
          </p:cNvPr>
          <p:cNvSpPr txBox="1"/>
          <p:nvPr/>
        </p:nvSpPr>
        <p:spPr>
          <a:xfrm>
            <a:off x="1953102" y="649948"/>
            <a:ext cx="2494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>
                <a:sym typeface="Symbol" panose="05050102010706020507" pitchFamily="18" charset="2"/>
              </a:rPr>
              <a:t></a:t>
            </a:r>
            <a:r>
              <a:rPr lang="en-ZA" sz="1400" baseline="30000" dirty="0">
                <a:sym typeface="Symbol" panose="05050102010706020507" pitchFamily="18" charset="2"/>
              </a:rPr>
              <a:t>ac0</a:t>
            </a:r>
            <a:r>
              <a:rPr lang="en-ZA" sz="1400" dirty="0">
                <a:sym typeface="Symbol" panose="05050102010706020507" pitchFamily="18" charset="2"/>
              </a:rPr>
              <a:t> = 0.03 N m</a:t>
            </a:r>
            <a:r>
              <a:rPr lang="en-ZA" sz="1400" baseline="30000" dirty="0">
                <a:sym typeface="Symbol" panose="05050102010706020507" pitchFamily="18" charset="2"/>
              </a:rPr>
              <a:t>-2</a:t>
            </a:r>
            <a:r>
              <a:rPr lang="en-ZA" sz="1400" dirty="0">
                <a:sym typeface="Symbol" panose="05050102010706020507" pitchFamily="18" charset="2"/>
              </a:rPr>
              <a:t>, </a:t>
            </a:r>
            <a:r>
              <a:rPr lang="en-ZA" sz="1400" baseline="30000" dirty="0">
                <a:sym typeface="Symbol" panose="05050102010706020507" pitchFamily="18" charset="2"/>
              </a:rPr>
              <a:t>mean</a:t>
            </a:r>
            <a:r>
              <a:rPr lang="en-ZA" sz="1400" dirty="0">
                <a:sym typeface="Symbol" panose="05050102010706020507" pitchFamily="18" charset="2"/>
              </a:rPr>
              <a:t> = 0 N m</a:t>
            </a:r>
            <a:r>
              <a:rPr lang="en-ZA" sz="1400" baseline="30000" dirty="0">
                <a:sym typeface="Symbol" panose="05050102010706020507" pitchFamily="18" charset="2"/>
              </a:rPr>
              <a:t>-2</a:t>
            </a:r>
            <a:endParaRPr lang="en-ZA" sz="1400" dirty="0"/>
          </a:p>
          <a:p>
            <a:endParaRPr lang="en-ZA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27E53-CA0B-410E-A030-8819DCC0AD2A}"/>
              </a:ext>
            </a:extLst>
          </p:cNvPr>
          <p:cNvSpPr txBox="1"/>
          <p:nvPr/>
        </p:nvSpPr>
        <p:spPr>
          <a:xfrm>
            <a:off x="7601636" y="649948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>
                <a:sym typeface="Symbol" panose="05050102010706020507" pitchFamily="18" charset="2"/>
              </a:rPr>
              <a:t></a:t>
            </a:r>
            <a:r>
              <a:rPr lang="en-ZA" sz="1400" baseline="30000" dirty="0">
                <a:sym typeface="Symbol" panose="05050102010706020507" pitchFamily="18" charset="2"/>
              </a:rPr>
              <a:t>ac0</a:t>
            </a:r>
            <a:r>
              <a:rPr lang="en-ZA" sz="1400" dirty="0">
                <a:sym typeface="Symbol" panose="05050102010706020507" pitchFamily="18" charset="2"/>
              </a:rPr>
              <a:t> = 0.03 N m</a:t>
            </a:r>
            <a:r>
              <a:rPr lang="en-ZA" sz="1400" baseline="30000" dirty="0">
                <a:sym typeface="Symbol" panose="05050102010706020507" pitchFamily="18" charset="2"/>
              </a:rPr>
              <a:t>-2</a:t>
            </a:r>
            <a:r>
              <a:rPr lang="en-ZA" sz="1400" dirty="0">
                <a:sym typeface="Symbol" panose="05050102010706020507" pitchFamily="18" charset="2"/>
              </a:rPr>
              <a:t>, </a:t>
            </a:r>
            <a:r>
              <a:rPr lang="en-ZA" sz="1400" baseline="30000" dirty="0">
                <a:sym typeface="Symbol" panose="05050102010706020507" pitchFamily="18" charset="2"/>
              </a:rPr>
              <a:t>mean</a:t>
            </a:r>
            <a:r>
              <a:rPr lang="en-ZA" sz="1400" dirty="0">
                <a:sym typeface="Symbol" panose="05050102010706020507" pitchFamily="18" charset="2"/>
              </a:rPr>
              <a:t> = 0.05 N m</a:t>
            </a:r>
            <a:r>
              <a:rPr lang="en-ZA" sz="1400" baseline="30000" dirty="0">
                <a:sym typeface="Symbol" panose="05050102010706020507" pitchFamily="18" charset="2"/>
              </a:rPr>
              <a:t>-2</a:t>
            </a:r>
            <a:endParaRPr lang="en-ZA" sz="1400" dirty="0"/>
          </a:p>
          <a:p>
            <a:endParaRPr lang="en-ZA" sz="1400" dirty="0"/>
          </a:p>
        </p:txBody>
      </p:sp>
    </p:spTree>
    <p:extLst>
      <p:ext uri="{BB962C8B-B14F-4D97-AF65-F5344CB8AC3E}">
        <p14:creationId xmlns:p14="http://schemas.microsoft.com/office/powerpoint/2010/main" val="3749408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F6006F-EB3C-4B0A-BCA6-9C67667C0E6D}"/>
              </a:ext>
            </a:extLst>
          </p:cNvPr>
          <p:cNvSpPr txBox="1"/>
          <p:nvPr/>
        </p:nvSpPr>
        <p:spPr>
          <a:xfrm>
            <a:off x="213064" y="367673"/>
            <a:ext cx="6131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2000" b="1" dirty="0" err="1"/>
              <a:t>BioShading_onlyC</a:t>
            </a:r>
            <a:endParaRPr lang="en-ZA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65EF8E-3CBF-4CE1-80B3-A64339FA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32826" b="3226"/>
          <a:stretch/>
        </p:blipFill>
        <p:spPr>
          <a:xfrm>
            <a:off x="785079" y="2326203"/>
            <a:ext cx="2331283" cy="565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A7D78-872D-4D3B-A290-64F5816C3E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761" b="4207"/>
          <a:stretch/>
        </p:blipFill>
        <p:spPr>
          <a:xfrm>
            <a:off x="782304" y="2901489"/>
            <a:ext cx="2511015" cy="447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4B2C62-BBEE-4058-98D0-4A3F0EFFB6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064"/>
          <a:stretch/>
        </p:blipFill>
        <p:spPr>
          <a:xfrm>
            <a:off x="320477" y="1663350"/>
            <a:ext cx="2331283" cy="5659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0B2D0-3232-4C58-9E41-F444D6DE69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0911"/>
          <a:stretch/>
        </p:blipFill>
        <p:spPr>
          <a:xfrm>
            <a:off x="782304" y="3410211"/>
            <a:ext cx="2947308" cy="4476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FD56F2-B712-4D05-A428-86007B9CCBAE}"/>
              </a:ext>
            </a:extLst>
          </p:cNvPr>
          <p:cNvSpPr txBox="1"/>
          <p:nvPr/>
        </p:nvSpPr>
        <p:spPr>
          <a:xfrm>
            <a:off x="80984" y="2444569"/>
            <a:ext cx="785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dirty="0"/>
              <a:t>where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DD2B23-7E49-4D7A-A3EC-F8F8FE75925C}"/>
              </a:ext>
            </a:extLst>
          </p:cNvPr>
          <p:cNvSpPr txBox="1"/>
          <p:nvPr/>
        </p:nvSpPr>
        <p:spPr>
          <a:xfrm>
            <a:off x="104894" y="2953161"/>
            <a:ext cx="785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dirty="0"/>
              <a:t>where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853EF5-C735-4C10-ADC7-95DFFF3C3BBB}"/>
              </a:ext>
            </a:extLst>
          </p:cNvPr>
          <p:cNvSpPr txBox="1"/>
          <p:nvPr/>
        </p:nvSpPr>
        <p:spPr>
          <a:xfrm>
            <a:off x="104894" y="3415965"/>
            <a:ext cx="785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dirty="0"/>
              <a:t>where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D4B352-5522-4B8B-8412-A552F9F7813B}"/>
              </a:ext>
            </a:extLst>
          </p:cNvPr>
          <p:cNvSpPr txBox="1"/>
          <p:nvPr/>
        </p:nvSpPr>
        <p:spPr>
          <a:xfrm>
            <a:off x="213064" y="765623"/>
            <a:ext cx="3293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b="1" dirty="0"/>
              <a:t>Initial </a:t>
            </a:r>
            <a:r>
              <a:rPr lang="en-ZA" sz="1600" b="1" dirty="0" err="1"/>
              <a:t>Chl</a:t>
            </a:r>
            <a:r>
              <a:rPr lang="en-ZA" sz="1600" b="1" dirty="0"/>
              <a:t> (L) condition – 1 mg m</a:t>
            </a:r>
            <a:r>
              <a:rPr lang="en-ZA" sz="1600" b="1" baseline="30000" dirty="0"/>
              <a:t>-3</a:t>
            </a:r>
            <a:r>
              <a:rPr lang="en-ZA" sz="1600" b="1" dirty="0"/>
              <a:t> in surface layer, 0 mg m</a:t>
            </a:r>
            <a:r>
              <a:rPr lang="en-ZA" sz="1600" b="1" baseline="30000" dirty="0"/>
              <a:t>-3</a:t>
            </a:r>
            <a:r>
              <a:rPr lang="en-ZA" sz="1600" b="1" dirty="0"/>
              <a:t> in subsurface.</a:t>
            </a:r>
            <a:br>
              <a:rPr lang="en-ZA" sz="1600" b="1" dirty="0"/>
            </a:br>
            <a:r>
              <a:rPr lang="en-ZA" sz="1600" b="1" dirty="0"/>
              <a:t>Initial Carbon (C) =  L / </a:t>
            </a:r>
            <a:r>
              <a:rPr lang="el-GR" sz="1600" b="1" dirty="0"/>
              <a:t>θ</a:t>
            </a:r>
            <a:r>
              <a:rPr lang="en-ZA" sz="1600" b="1" i="1" baseline="-25000" dirty="0" err="1"/>
              <a:t>chl</a:t>
            </a:r>
            <a:r>
              <a:rPr lang="en-ZA" sz="1600" b="1" i="1" baseline="30000" dirty="0"/>
              <a:t> </a:t>
            </a:r>
            <a:endParaRPr lang="en-ZA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5D75D9-25CF-410E-A365-FF1FCCB53712}"/>
              </a:ext>
            </a:extLst>
          </p:cNvPr>
          <p:cNvSpPr txBox="1"/>
          <p:nvPr/>
        </p:nvSpPr>
        <p:spPr>
          <a:xfrm>
            <a:off x="326944" y="3874234"/>
            <a:ext cx="3989169" cy="304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ZA" dirty="0"/>
          </a:p>
          <a:p>
            <a:endParaRPr lang="en-ZA" dirty="0"/>
          </a:p>
          <a:p>
            <a:r>
              <a:rPr lang="en-ZA" dirty="0"/>
              <a:t>Model settings:</a:t>
            </a:r>
          </a:p>
          <a:p>
            <a:r>
              <a:rPr lang="el-GR" dirty="0"/>
              <a:t>θ</a:t>
            </a:r>
            <a:r>
              <a:rPr lang="en-ZA" i="1" baseline="-25000" dirty="0" err="1"/>
              <a:t>chl</a:t>
            </a:r>
            <a:r>
              <a:rPr lang="en-ZA" i="1" baseline="30000" dirty="0"/>
              <a:t> </a:t>
            </a:r>
            <a:r>
              <a:rPr lang="en-ZA" i="1" dirty="0"/>
              <a:t>= </a:t>
            </a:r>
            <a:r>
              <a:rPr lang="en-ZA" dirty="0"/>
              <a:t>0.017</a:t>
            </a:r>
            <a:endParaRPr lang="en-ZA" i="1" baseline="-25000" dirty="0"/>
          </a:p>
          <a:p>
            <a:r>
              <a:rPr lang="en-ZA" i="1" dirty="0"/>
              <a:t>r</a:t>
            </a:r>
            <a:r>
              <a:rPr lang="en-ZA" dirty="0"/>
              <a:t> = 2 days</a:t>
            </a:r>
            <a:r>
              <a:rPr lang="en-ZA" baseline="30000" dirty="0"/>
              <a:t>-1</a:t>
            </a:r>
            <a:endParaRPr lang="en-ZA" dirty="0"/>
          </a:p>
          <a:p>
            <a:r>
              <a:rPr lang="el-GR" i="1" dirty="0"/>
              <a:t>λ</a:t>
            </a:r>
            <a:r>
              <a:rPr lang="en-ZA" i="1" baseline="-25000" dirty="0"/>
              <a:t>w</a:t>
            </a:r>
            <a:r>
              <a:rPr lang="en-ZA" i="1" dirty="0"/>
              <a:t> </a:t>
            </a:r>
            <a:r>
              <a:rPr lang="en-ZA" dirty="0"/>
              <a:t>= 1/5 m</a:t>
            </a:r>
            <a:r>
              <a:rPr lang="en-ZA" baseline="30000" dirty="0"/>
              <a:t>-1 </a:t>
            </a:r>
            <a:r>
              <a:rPr lang="en-ZA" dirty="0"/>
              <a:t>(as per Sverdrup experiments)</a:t>
            </a:r>
            <a:endParaRPr lang="en-ZA" baseline="30000" dirty="0"/>
          </a:p>
          <a:p>
            <a:r>
              <a:rPr lang="en-ZA" dirty="0"/>
              <a:t>c = 0 m</a:t>
            </a:r>
            <a:r>
              <a:rPr lang="en-ZA" baseline="30000" dirty="0"/>
              <a:t>2 </a:t>
            </a:r>
            <a:r>
              <a:rPr lang="en-ZA" dirty="0"/>
              <a:t>mg chl</a:t>
            </a:r>
            <a:r>
              <a:rPr lang="en-ZA" baseline="30000" dirty="0"/>
              <a:t>-1</a:t>
            </a:r>
            <a:r>
              <a:rPr lang="en-ZA" dirty="0"/>
              <a:t> (i.e. no </a:t>
            </a:r>
            <a:r>
              <a:rPr lang="en-ZA" dirty="0" err="1"/>
              <a:t>bioshading</a:t>
            </a:r>
            <a:r>
              <a:rPr lang="en-ZA" dirty="0"/>
              <a:t>)</a:t>
            </a:r>
          </a:p>
          <a:p>
            <a:r>
              <a:rPr lang="en-ZA" i="1" dirty="0"/>
              <a:t>b</a:t>
            </a:r>
            <a:r>
              <a:rPr lang="en-ZA" dirty="0"/>
              <a:t> = 0.16 days</a:t>
            </a:r>
            <a:r>
              <a:rPr lang="en-ZA" baseline="30000" dirty="0"/>
              <a:t>-1</a:t>
            </a:r>
            <a:endParaRPr lang="en-ZA" dirty="0"/>
          </a:p>
          <a:p>
            <a:r>
              <a:rPr lang="en-ZA" i="1" dirty="0"/>
              <a:t>a</a:t>
            </a:r>
            <a:r>
              <a:rPr lang="en-ZA" dirty="0"/>
              <a:t> = 1 days</a:t>
            </a:r>
            <a:r>
              <a:rPr lang="en-ZA" baseline="30000" dirty="0"/>
              <a:t>-1</a:t>
            </a:r>
            <a:endParaRPr lang="en-ZA" dirty="0"/>
          </a:p>
          <a:p>
            <a:endParaRPr lang="en-ZA" dirty="0"/>
          </a:p>
          <a:p>
            <a:endParaRPr lang="en-Z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5D1CC9-4BAB-4897-9F0E-8F14265C38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8640" y="270425"/>
            <a:ext cx="4703489" cy="66147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ECEF49-D590-41AF-9923-DEFA20907C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628" y="3911161"/>
            <a:ext cx="769490" cy="310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DF3435-9920-4FC8-AFE8-82A7957C44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9871" y="3869518"/>
            <a:ext cx="769490" cy="3614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2742303-5A8E-442A-BC96-A11F79759E46}"/>
              </a:ext>
            </a:extLst>
          </p:cNvPr>
          <p:cNvSpPr txBox="1"/>
          <p:nvPr/>
        </p:nvSpPr>
        <p:spPr>
          <a:xfrm>
            <a:off x="112156" y="3863639"/>
            <a:ext cx="785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dirty="0"/>
              <a:t>where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A10AEC-7C64-4E42-8B51-3B018B8646F8}"/>
              </a:ext>
            </a:extLst>
          </p:cNvPr>
          <p:cNvSpPr txBox="1"/>
          <p:nvPr/>
        </p:nvSpPr>
        <p:spPr>
          <a:xfrm>
            <a:off x="1559648" y="3895134"/>
            <a:ext cx="785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dirty="0"/>
              <a:t>,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CA3E3A-880E-42FF-9679-799899B48F15}"/>
              </a:ext>
            </a:extLst>
          </p:cNvPr>
          <p:cNvSpPr txBox="1"/>
          <p:nvPr/>
        </p:nvSpPr>
        <p:spPr>
          <a:xfrm>
            <a:off x="6590420" y="8815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>
                <a:sym typeface="Symbol" panose="05050102010706020507" pitchFamily="18" charset="2"/>
              </a:rPr>
              <a:t></a:t>
            </a:r>
            <a:r>
              <a:rPr lang="en-ZA" sz="1400" baseline="30000" dirty="0">
                <a:sym typeface="Symbol" panose="05050102010706020507" pitchFamily="18" charset="2"/>
              </a:rPr>
              <a:t>ac0</a:t>
            </a:r>
            <a:r>
              <a:rPr lang="en-ZA" sz="1400" dirty="0">
                <a:sym typeface="Symbol" panose="05050102010706020507" pitchFamily="18" charset="2"/>
              </a:rPr>
              <a:t> = 0.03 N m</a:t>
            </a:r>
            <a:r>
              <a:rPr lang="en-ZA" sz="1400" baseline="30000" dirty="0">
                <a:sym typeface="Symbol" panose="05050102010706020507" pitchFamily="18" charset="2"/>
              </a:rPr>
              <a:t>-2</a:t>
            </a:r>
            <a:r>
              <a:rPr lang="en-ZA" sz="1400" dirty="0">
                <a:sym typeface="Symbol" panose="05050102010706020507" pitchFamily="18" charset="2"/>
              </a:rPr>
              <a:t>, </a:t>
            </a:r>
            <a:r>
              <a:rPr lang="en-ZA" sz="1400" baseline="30000" dirty="0">
                <a:sym typeface="Symbol" panose="05050102010706020507" pitchFamily="18" charset="2"/>
              </a:rPr>
              <a:t>mean</a:t>
            </a:r>
            <a:r>
              <a:rPr lang="en-ZA" sz="1400" dirty="0">
                <a:sym typeface="Symbol" panose="05050102010706020507" pitchFamily="18" charset="2"/>
              </a:rPr>
              <a:t> = 0.05 N m</a:t>
            </a:r>
            <a:r>
              <a:rPr lang="en-ZA" sz="1400" baseline="30000" dirty="0">
                <a:sym typeface="Symbol" panose="05050102010706020507" pitchFamily="18" charset="2"/>
              </a:rPr>
              <a:t>-2</a:t>
            </a:r>
            <a:endParaRPr lang="en-ZA" sz="1400" dirty="0"/>
          </a:p>
          <a:p>
            <a:endParaRPr lang="en-ZA" sz="1400" dirty="0"/>
          </a:p>
        </p:txBody>
      </p:sp>
    </p:spTree>
    <p:extLst>
      <p:ext uri="{BB962C8B-B14F-4D97-AF65-F5344CB8AC3E}">
        <p14:creationId xmlns:p14="http://schemas.microsoft.com/office/powerpoint/2010/main" val="2509106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F6006F-EB3C-4B0A-BCA6-9C67667C0E6D}"/>
              </a:ext>
            </a:extLst>
          </p:cNvPr>
          <p:cNvSpPr txBox="1"/>
          <p:nvPr/>
        </p:nvSpPr>
        <p:spPr>
          <a:xfrm>
            <a:off x="213064" y="367673"/>
            <a:ext cx="6131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2000" b="1" dirty="0" err="1"/>
              <a:t>BioShading_onlyC</a:t>
            </a:r>
            <a:endParaRPr lang="en-ZA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65EF8E-3CBF-4CE1-80B3-A64339FA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32826" b="3226"/>
          <a:stretch/>
        </p:blipFill>
        <p:spPr>
          <a:xfrm>
            <a:off x="785079" y="2326203"/>
            <a:ext cx="2331283" cy="565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A7D78-872D-4D3B-A290-64F5816C3E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761" b="4207"/>
          <a:stretch/>
        </p:blipFill>
        <p:spPr>
          <a:xfrm>
            <a:off x="782304" y="2901489"/>
            <a:ext cx="2511015" cy="447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4B2C62-BBEE-4058-98D0-4A3F0EFFB6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064"/>
          <a:stretch/>
        </p:blipFill>
        <p:spPr>
          <a:xfrm>
            <a:off x="320477" y="1663350"/>
            <a:ext cx="2331283" cy="5659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0B2D0-3232-4C58-9E41-F444D6DE69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0911"/>
          <a:stretch/>
        </p:blipFill>
        <p:spPr>
          <a:xfrm>
            <a:off x="782304" y="3410211"/>
            <a:ext cx="2947308" cy="4476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FD56F2-B712-4D05-A428-86007B9CCBAE}"/>
              </a:ext>
            </a:extLst>
          </p:cNvPr>
          <p:cNvSpPr txBox="1"/>
          <p:nvPr/>
        </p:nvSpPr>
        <p:spPr>
          <a:xfrm>
            <a:off x="80984" y="2444569"/>
            <a:ext cx="785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dirty="0"/>
              <a:t>where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DD2B23-7E49-4D7A-A3EC-F8F8FE75925C}"/>
              </a:ext>
            </a:extLst>
          </p:cNvPr>
          <p:cNvSpPr txBox="1"/>
          <p:nvPr/>
        </p:nvSpPr>
        <p:spPr>
          <a:xfrm>
            <a:off x="104894" y="2953161"/>
            <a:ext cx="785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dirty="0"/>
              <a:t>where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853EF5-C735-4C10-ADC7-95DFFF3C3BBB}"/>
              </a:ext>
            </a:extLst>
          </p:cNvPr>
          <p:cNvSpPr txBox="1"/>
          <p:nvPr/>
        </p:nvSpPr>
        <p:spPr>
          <a:xfrm>
            <a:off x="104894" y="3415965"/>
            <a:ext cx="785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dirty="0"/>
              <a:t>where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D4B352-5522-4B8B-8412-A552F9F7813B}"/>
              </a:ext>
            </a:extLst>
          </p:cNvPr>
          <p:cNvSpPr txBox="1"/>
          <p:nvPr/>
        </p:nvSpPr>
        <p:spPr>
          <a:xfrm>
            <a:off x="213064" y="765623"/>
            <a:ext cx="3293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b="1" dirty="0"/>
              <a:t>Initial </a:t>
            </a:r>
            <a:r>
              <a:rPr lang="en-ZA" sz="1600" b="1" dirty="0" err="1"/>
              <a:t>Chl</a:t>
            </a:r>
            <a:r>
              <a:rPr lang="en-ZA" sz="1600" b="1" dirty="0"/>
              <a:t> (L) condition – 1 mg m</a:t>
            </a:r>
            <a:r>
              <a:rPr lang="en-ZA" sz="1600" b="1" baseline="30000" dirty="0"/>
              <a:t>-3</a:t>
            </a:r>
            <a:r>
              <a:rPr lang="en-ZA" sz="1600" b="1" dirty="0"/>
              <a:t> in surface layer, 0 mg m</a:t>
            </a:r>
            <a:r>
              <a:rPr lang="en-ZA" sz="1600" b="1" baseline="30000" dirty="0"/>
              <a:t>-3</a:t>
            </a:r>
            <a:r>
              <a:rPr lang="en-ZA" sz="1600" b="1" dirty="0"/>
              <a:t> in subsurface.</a:t>
            </a:r>
            <a:br>
              <a:rPr lang="en-ZA" sz="1600" b="1" dirty="0"/>
            </a:br>
            <a:r>
              <a:rPr lang="en-ZA" sz="1600" b="1" dirty="0"/>
              <a:t>Initial Carbon (C) =  L / </a:t>
            </a:r>
            <a:r>
              <a:rPr lang="el-GR" sz="1600" b="1" dirty="0"/>
              <a:t>θ</a:t>
            </a:r>
            <a:r>
              <a:rPr lang="en-ZA" sz="1600" b="1" i="1" baseline="-25000" dirty="0" err="1"/>
              <a:t>chl</a:t>
            </a:r>
            <a:r>
              <a:rPr lang="en-ZA" sz="1600" b="1" i="1" baseline="30000" dirty="0"/>
              <a:t> </a:t>
            </a:r>
            <a:endParaRPr lang="en-ZA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5D75D9-25CF-410E-A365-FF1FCCB53712}"/>
              </a:ext>
            </a:extLst>
          </p:cNvPr>
          <p:cNvSpPr txBox="1"/>
          <p:nvPr/>
        </p:nvSpPr>
        <p:spPr>
          <a:xfrm>
            <a:off x="326944" y="3874234"/>
            <a:ext cx="4283224" cy="304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ZA" dirty="0"/>
          </a:p>
          <a:p>
            <a:endParaRPr lang="en-ZA" dirty="0"/>
          </a:p>
          <a:p>
            <a:r>
              <a:rPr lang="en-ZA" dirty="0"/>
              <a:t>Model settings:</a:t>
            </a:r>
          </a:p>
          <a:p>
            <a:r>
              <a:rPr lang="el-GR" dirty="0"/>
              <a:t>θ</a:t>
            </a:r>
            <a:r>
              <a:rPr lang="en-ZA" i="1" baseline="-25000" dirty="0" err="1"/>
              <a:t>chl</a:t>
            </a:r>
            <a:r>
              <a:rPr lang="en-ZA" i="1" baseline="30000" dirty="0"/>
              <a:t> </a:t>
            </a:r>
            <a:r>
              <a:rPr lang="en-ZA" i="1" dirty="0"/>
              <a:t>= </a:t>
            </a:r>
            <a:r>
              <a:rPr lang="en-ZA" dirty="0"/>
              <a:t>0.017</a:t>
            </a:r>
            <a:endParaRPr lang="en-ZA" i="1" baseline="-25000" dirty="0"/>
          </a:p>
          <a:p>
            <a:r>
              <a:rPr lang="en-ZA" i="1" dirty="0"/>
              <a:t>r</a:t>
            </a:r>
            <a:r>
              <a:rPr lang="en-ZA" dirty="0"/>
              <a:t> = 2 days</a:t>
            </a:r>
            <a:r>
              <a:rPr lang="en-ZA" baseline="30000" dirty="0"/>
              <a:t>-1</a:t>
            </a:r>
            <a:endParaRPr lang="en-ZA" dirty="0"/>
          </a:p>
          <a:p>
            <a:r>
              <a:rPr lang="el-GR" i="1" dirty="0"/>
              <a:t>λ</a:t>
            </a:r>
            <a:r>
              <a:rPr lang="en-ZA" i="1" baseline="-25000" dirty="0"/>
              <a:t>w</a:t>
            </a:r>
            <a:r>
              <a:rPr lang="en-ZA" i="1" dirty="0"/>
              <a:t> </a:t>
            </a:r>
            <a:r>
              <a:rPr lang="en-ZA" dirty="0"/>
              <a:t>= 1/23 m</a:t>
            </a:r>
            <a:r>
              <a:rPr lang="en-ZA" baseline="30000" dirty="0"/>
              <a:t>-1 </a:t>
            </a:r>
            <a:r>
              <a:rPr lang="en-ZA" dirty="0"/>
              <a:t>(clear water)</a:t>
            </a:r>
            <a:endParaRPr lang="en-ZA" baseline="30000" dirty="0"/>
          </a:p>
          <a:p>
            <a:r>
              <a:rPr lang="en-ZA" dirty="0"/>
              <a:t>c = 0.03 m</a:t>
            </a:r>
            <a:r>
              <a:rPr lang="en-ZA" baseline="30000" dirty="0"/>
              <a:t>2 </a:t>
            </a:r>
            <a:r>
              <a:rPr lang="en-ZA" dirty="0"/>
              <a:t>mg chl</a:t>
            </a:r>
            <a:r>
              <a:rPr lang="en-ZA" baseline="30000" dirty="0"/>
              <a:t>-1</a:t>
            </a:r>
            <a:r>
              <a:rPr lang="en-ZA" dirty="0"/>
              <a:t> (i.e. including </a:t>
            </a:r>
            <a:r>
              <a:rPr lang="en-ZA" dirty="0" err="1"/>
              <a:t>bioshading</a:t>
            </a:r>
            <a:r>
              <a:rPr lang="en-ZA" dirty="0"/>
              <a:t>)</a:t>
            </a:r>
          </a:p>
          <a:p>
            <a:r>
              <a:rPr lang="en-ZA" i="1" dirty="0"/>
              <a:t>b</a:t>
            </a:r>
            <a:r>
              <a:rPr lang="en-ZA" dirty="0"/>
              <a:t> = 0.16 days</a:t>
            </a:r>
            <a:r>
              <a:rPr lang="en-ZA" baseline="30000" dirty="0"/>
              <a:t>-1</a:t>
            </a:r>
            <a:endParaRPr lang="en-ZA" dirty="0"/>
          </a:p>
          <a:p>
            <a:r>
              <a:rPr lang="en-ZA" i="1" dirty="0"/>
              <a:t>a</a:t>
            </a:r>
            <a:r>
              <a:rPr lang="en-ZA" dirty="0"/>
              <a:t> = 0.1 days</a:t>
            </a:r>
            <a:r>
              <a:rPr lang="en-ZA" baseline="30000" dirty="0"/>
              <a:t>-1</a:t>
            </a:r>
            <a:endParaRPr lang="en-ZA" dirty="0"/>
          </a:p>
          <a:p>
            <a:endParaRPr lang="en-ZA" dirty="0"/>
          </a:p>
          <a:p>
            <a:endParaRPr lang="en-Z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5D1CC9-4BAB-4897-9F0E-8F14265C38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8640" y="270425"/>
            <a:ext cx="4703488" cy="66147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ECEF49-D590-41AF-9923-DEFA20907C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628" y="3911161"/>
            <a:ext cx="769490" cy="310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DF3435-9920-4FC8-AFE8-82A7957C44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9871" y="3869518"/>
            <a:ext cx="769490" cy="3614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2742303-5A8E-442A-BC96-A11F79759E46}"/>
              </a:ext>
            </a:extLst>
          </p:cNvPr>
          <p:cNvSpPr txBox="1"/>
          <p:nvPr/>
        </p:nvSpPr>
        <p:spPr>
          <a:xfrm>
            <a:off x="112156" y="3863639"/>
            <a:ext cx="785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dirty="0"/>
              <a:t>where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A10AEC-7C64-4E42-8B51-3B018B8646F8}"/>
              </a:ext>
            </a:extLst>
          </p:cNvPr>
          <p:cNvSpPr txBox="1"/>
          <p:nvPr/>
        </p:nvSpPr>
        <p:spPr>
          <a:xfrm>
            <a:off x="1559648" y="3895134"/>
            <a:ext cx="785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dirty="0"/>
              <a:t>,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CF1B75-7187-48EB-9BBB-69895A52E5C3}"/>
              </a:ext>
            </a:extLst>
          </p:cNvPr>
          <p:cNvSpPr txBox="1"/>
          <p:nvPr/>
        </p:nvSpPr>
        <p:spPr>
          <a:xfrm>
            <a:off x="6590420" y="8815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>
                <a:sym typeface="Symbol" panose="05050102010706020507" pitchFamily="18" charset="2"/>
              </a:rPr>
              <a:t></a:t>
            </a:r>
            <a:r>
              <a:rPr lang="en-ZA" sz="1400" baseline="30000" dirty="0">
                <a:sym typeface="Symbol" panose="05050102010706020507" pitchFamily="18" charset="2"/>
              </a:rPr>
              <a:t>ac0</a:t>
            </a:r>
            <a:r>
              <a:rPr lang="en-ZA" sz="1400" dirty="0">
                <a:sym typeface="Symbol" panose="05050102010706020507" pitchFamily="18" charset="2"/>
              </a:rPr>
              <a:t> = 0.03 N m</a:t>
            </a:r>
            <a:r>
              <a:rPr lang="en-ZA" sz="1400" baseline="30000" dirty="0">
                <a:sym typeface="Symbol" panose="05050102010706020507" pitchFamily="18" charset="2"/>
              </a:rPr>
              <a:t>-2</a:t>
            </a:r>
            <a:r>
              <a:rPr lang="en-ZA" sz="1400" dirty="0">
                <a:sym typeface="Symbol" panose="05050102010706020507" pitchFamily="18" charset="2"/>
              </a:rPr>
              <a:t>, </a:t>
            </a:r>
            <a:r>
              <a:rPr lang="en-ZA" sz="1400" baseline="30000" dirty="0">
                <a:sym typeface="Symbol" panose="05050102010706020507" pitchFamily="18" charset="2"/>
              </a:rPr>
              <a:t>mean</a:t>
            </a:r>
            <a:r>
              <a:rPr lang="en-ZA" sz="1400" dirty="0">
                <a:sym typeface="Symbol" panose="05050102010706020507" pitchFamily="18" charset="2"/>
              </a:rPr>
              <a:t> = 0.05 N m</a:t>
            </a:r>
            <a:r>
              <a:rPr lang="en-ZA" sz="1400" baseline="30000" dirty="0">
                <a:sym typeface="Symbol" panose="05050102010706020507" pitchFamily="18" charset="2"/>
              </a:rPr>
              <a:t>-2</a:t>
            </a:r>
            <a:endParaRPr lang="en-ZA" sz="1400" dirty="0"/>
          </a:p>
          <a:p>
            <a:endParaRPr lang="en-ZA" sz="1400" dirty="0"/>
          </a:p>
        </p:txBody>
      </p:sp>
    </p:spTree>
    <p:extLst>
      <p:ext uri="{BB962C8B-B14F-4D97-AF65-F5344CB8AC3E}">
        <p14:creationId xmlns:p14="http://schemas.microsoft.com/office/powerpoint/2010/main" val="3959884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F6006F-EB3C-4B0A-BCA6-9C67667C0E6D}"/>
              </a:ext>
            </a:extLst>
          </p:cNvPr>
          <p:cNvSpPr txBox="1"/>
          <p:nvPr/>
        </p:nvSpPr>
        <p:spPr>
          <a:xfrm>
            <a:off x="213064" y="367673"/>
            <a:ext cx="6131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2000" b="1" dirty="0" err="1"/>
              <a:t>BioShading_onlyC</a:t>
            </a:r>
            <a:endParaRPr lang="en-ZA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65EF8E-3CBF-4CE1-80B3-A64339FA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32826" b="3226"/>
          <a:stretch/>
        </p:blipFill>
        <p:spPr>
          <a:xfrm>
            <a:off x="785079" y="2326203"/>
            <a:ext cx="2331283" cy="565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A7D78-872D-4D3B-A290-64F5816C3E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761" b="4207"/>
          <a:stretch/>
        </p:blipFill>
        <p:spPr>
          <a:xfrm>
            <a:off x="782304" y="2901489"/>
            <a:ext cx="2511015" cy="447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4B2C62-BBEE-4058-98D0-4A3F0EFFB6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064"/>
          <a:stretch/>
        </p:blipFill>
        <p:spPr>
          <a:xfrm>
            <a:off x="320477" y="1663350"/>
            <a:ext cx="2331283" cy="5659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0B2D0-3232-4C58-9E41-F444D6DE69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0911"/>
          <a:stretch/>
        </p:blipFill>
        <p:spPr>
          <a:xfrm>
            <a:off x="782304" y="3410211"/>
            <a:ext cx="2947308" cy="4476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FD56F2-B712-4D05-A428-86007B9CCBAE}"/>
              </a:ext>
            </a:extLst>
          </p:cNvPr>
          <p:cNvSpPr txBox="1"/>
          <p:nvPr/>
        </p:nvSpPr>
        <p:spPr>
          <a:xfrm>
            <a:off x="80984" y="2444569"/>
            <a:ext cx="785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dirty="0"/>
              <a:t>where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DD2B23-7E49-4D7A-A3EC-F8F8FE75925C}"/>
              </a:ext>
            </a:extLst>
          </p:cNvPr>
          <p:cNvSpPr txBox="1"/>
          <p:nvPr/>
        </p:nvSpPr>
        <p:spPr>
          <a:xfrm>
            <a:off x="104894" y="2953161"/>
            <a:ext cx="785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dirty="0"/>
              <a:t>where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853EF5-C735-4C10-ADC7-95DFFF3C3BBB}"/>
              </a:ext>
            </a:extLst>
          </p:cNvPr>
          <p:cNvSpPr txBox="1"/>
          <p:nvPr/>
        </p:nvSpPr>
        <p:spPr>
          <a:xfrm>
            <a:off x="104894" y="3415965"/>
            <a:ext cx="785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dirty="0"/>
              <a:t>where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D4B352-5522-4B8B-8412-A552F9F7813B}"/>
              </a:ext>
            </a:extLst>
          </p:cNvPr>
          <p:cNvSpPr txBox="1"/>
          <p:nvPr/>
        </p:nvSpPr>
        <p:spPr>
          <a:xfrm>
            <a:off x="213064" y="765623"/>
            <a:ext cx="3293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b="1" dirty="0"/>
              <a:t>Initial </a:t>
            </a:r>
            <a:r>
              <a:rPr lang="en-ZA" sz="1600" b="1" dirty="0" err="1"/>
              <a:t>Chl</a:t>
            </a:r>
            <a:r>
              <a:rPr lang="en-ZA" sz="1600" b="1" dirty="0"/>
              <a:t> (L) condition – 1 mg m</a:t>
            </a:r>
            <a:r>
              <a:rPr lang="en-ZA" sz="1600" b="1" baseline="30000" dirty="0"/>
              <a:t>-3</a:t>
            </a:r>
            <a:r>
              <a:rPr lang="en-ZA" sz="1600" b="1" dirty="0"/>
              <a:t> in surface layer, 0 mg m</a:t>
            </a:r>
            <a:r>
              <a:rPr lang="en-ZA" sz="1600" b="1" baseline="30000" dirty="0"/>
              <a:t>-3</a:t>
            </a:r>
            <a:r>
              <a:rPr lang="en-ZA" sz="1600" b="1" dirty="0"/>
              <a:t> in subsurface.</a:t>
            </a:r>
            <a:br>
              <a:rPr lang="en-ZA" sz="1600" b="1" dirty="0"/>
            </a:br>
            <a:r>
              <a:rPr lang="en-ZA" sz="1600" b="1" dirty="0"/>
              <a:t>Initial Carbon (C) =  L / </a:t>
            </a:r>
            <a:r>
              <a:rPr lang="el-GR" sz="1600" b="1" dirty="0"/>
              <a:t>θ</a:t>
            </a:r>
            <a:r>
              <a:rPr lang="en-ZA" sz="1600" b="1" i="1" baseline="-25000" dirty="0" err="1"/>
              <a:t>chl</a:t>
            </a:r>
            <a:r>
              <a:rPr lang="en-ZA" sz="1600" b="1" i="1" baseline="30000" dirty="0"/>
              <a:t> </a:t>
            </a:r>
            <a:endParaRPr lang="en-ZA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5D75D9-25CF-410E-A365-FF1FCCB53712}"/>
              </a:ext>
            </a:extLst>
          </p:cNvPr>
          <p:cNvSpPr txBox="1"/>
          <p:nvPr/>
        </p:nvSpPr>
        <p:spPr>
          <a:xfrm>
            <a:off x="326944" y="3874234"/>
            <a:ext cx="4283224" cy="304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ZA" dirty="0"/>
          </a:p>
          <a:p>
            <a:endParaRPr lang="en-ZA" dirty="0"/>
          </a:p>
          <a:p>
            <a:r>
              <a:rPr lang="en-ZA" dirty="0"/>
              <a:t>Model settings:</a:t>
            </a:r>
          </a:p>
          <a:p>
            <a:r>
              <a:rPr lang="el-GR" dirty="0"/>
              <a:t>θ</a:t>
            </a:r>
            <a:r>
              <a:rPr lang="en-ZA" i="1" baseline="-25000" dirty="0" err="1"/>
              <a:t>chl</a:t>
            </a:r>
            <a:r>
              <a:rPr lang="en-ZA" i="1" baseline="30000" dirty="0"/>
              <a:t> </a:t>
            </a:r>
            <a:r>
              <a:rPr lang="en-ZA" i="1" dirty="0"/>
              <a:t>= </a:t>
            </a:r>
            <a:r>
              <a:rPr lang="en-ZA" dirty="0"/>
              <a:t>0.017</a:t>
            </a:r>
            <a:endParaRPr lang="en-ZA" i="1" baseline="-25000" dirty="0"/>
          </a:p>
          <a:p>
            <a:r>
              <a:rPr lang="en-ZA" i="1" dirty="0"/>
              <a:t>r</a:t>
            </a:r>
            <a:r>
              <a:rPr lang="en-ZA" dirty="0"/>
              <a:t> = 2 days</a:t>
            </a:r>
            <a:r>
              <a:rPr lang="en-ZA" baseline="30000" dirty="0"/>
              <a:t>-1</a:t>
            </a:r>
            <a:endParaRPr lang="en-ZA" dirty="0"/>
          </a:p>
          <a:p>
            <a:r>
              <a:rPr lang="el-GR" i="1" dirty="0"/>
              <a:t>λ</a:t>
            </a:r>
            <a:r>
              <a:rPr lang="en-ZA" i="1" baseline="-25000" dirty="0"/>
              <a:t>w</a:t>
            </a:r>
            <a:r>
              <a:rPr lang="en-ZA" i="1" dirty="0"/>
              <a:t> </a:t>
            </a:r>
            <a:r>
              <a:rPr lang="en-ZA" dirty="0"/>
              <a:t>= 1/23 m</a:t>
            </a:r>
            <a:r>
              <a:rPr lang="en-ZA" baseline="30000" dirty="0"/>
              <a:t>-1 </a:t>
            </a:r>
            <a:r>
              <a:rPr lang="en-ZA" dirty="0"/>
              <a:t>(clear water)</a:t>
            </a:r>
            <a:endParaRPr lang="en-ZA" baseline="30000" dirty="0"/>
          </a:p>
          <a:p>
            <a:r>
              <a:rPr lang="en-ZA" dirty="0"/>
              <a:t>c = 0.03 m</a:t>
            </a:r>
            <a:r>
              <a:rPr lang="en-ZA" baseline="30000" dirty="0"/>
              <a:t>2 </a:t>
            </a:r>
            <a:r>
              <a:rPr lang="en-ZA" dirty="0"/>
              <a:t>mg chl</a:t>
            </a:r>
            <a:r>
              <a:rPr lang="en-ZA" baseline="30000" dirty="0"/>
              <a:t>-1</a:t>
            </a:r>
            <a:r>
              <a:rPr lang="en-ZA" dirty="0"/>
              <a:t> (i.e. including </a:t>
            </a:r>
            <a:r>
              <a:rPr lang="en-ZA" dirty="0" err="1"/>
              <a:t>bioshading</a:t>
            </a:r>
            <a:r>
              <a:rPr lang="en-ZA" dirty="0"/>
              <a:t>)</a:t>
            </a:r>
          </a:p>
          <a:p>
            <a:r>
              <a:rPr lang="en-ZA" i="1" dirty="0"/>
              <a:t>b</a:t>
            </a:r>
            <a:r>
              <a:rPr lang="en-ZA" dirty="0"/>
              <a:t> = 0.16 days</a:t>
            </a:r>
            <a:r>
              <a:rPr lang="en-ZA" baseline="30000" dirty="0"/>
              <a:t>-1</a:t>
            </a:r>
            <a:endParaRPr lang="en-ZA" dirty="0"/>
          </a:p>
          <a:p>
            <a:r>
              <a:rPr lang="en-ZA" i="1" dirty="0"/>
              <a:t>a</a:t>
            </a:r>
            <a:r>
              <a:rPr lang="en-ZA" dirty="0"/>
              <a:t> = 0.1 days</a:t>
            </a:r>
            <a:r>
              <a:rPr lang="en-ZA" baseline="30000" dirty="0"/>
              <a:t>-1</a:t>
            </a:r>
            <a:endParaRPr lang="en-ZA" dirty="0"/>
          </a:p>
          <a:p>
            <a:endParaRPr lang="en-ZA" dirty="0"/>
          </a:p>
          <a:p>
            <a:endParaRPr lang="en-Z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5D1CC9-4BAB-4897-9F0E-8F14265C38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2872" y="2049102"/>
            <a:ext cx="4885148" cy="4767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ECEF49-D590-41AF-9923-DEFA20907C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628" y="3911161"/>
            <a:ext cx="769490" cy="310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DF3435-9920-4FC8-AFE8-82A7957C44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9871" y="3869518"/>
            <a:ext cx="769490" cy="3614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2742303-5A8E-442A-BC96-A11F79759E46}"/>
              </a:ext>
            </a:extLst>
          </p:cNvPr>
          <p:cNvSpPr txBox="1"/>
          <p:nvPr/>
        </p:nvSpPr>
        <p:spPr>
          <a:xfrm>
            <a:off x="112156" y="3863639"/>
            <a:ext cx="785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dirty="0"/>
              <a:t>where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A10AEC-7C64-4E42-8B51-3B018B8646F8}"/>
              </a:ext>
            </a:extLst>
          </p:cNvPr>
          <p:cNvSpPr txBox="1"/>
          <p:nvPr/>
        </p:nvSpPr>
        <p:spPr>
          <a:xfrm>
            <a:off x="1559648" y="3895134"/>
            <a:ext cx="785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dirty="0"/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0E5878-7700-48A7-A0A9-EA8400B650CA}"/>
                  </a:ext>
                </a:extLst>
              </p:cNvPr>
              <p:cNvSpPr txBox="1"/>
              <p:nvPr/>
            </p:nvSpPr>
            <p:spPr>
              <a:xfrm>
                <a:off x="5218035" y="229752"/>
                <a:ext cx="6653488" cy="1433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z-Cyrl-AZ" b="0" i="1" smtClean="0">
                          <a:latin typeface="Cambria Math" panose="02040503050406030204" pitchFamily="18" charset="0"/>
                        </a:rPr>
                        <m:t>ԑ</m:t>
                      </m:r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p>
                            <m:sSupPr>
                              <m:ctrlP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κ</m:t>
                              </m:r>
                            </m:e>
                            <m:sub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ZA" b="0" dirty="0"/>
              </a:p>
              <a:p>
                <a:r>
                  <a:rPr lang="en-ZA" b="0" dirty="0"/>
                  <a:t>where </a:t>
                </a:r>
                <a14:m>
                  <m:oMath xmlns:m="http://schemas.openxmlformats.org/officeDocument/2006/math">
                    <m:r>
                      <a:rPr lang="en-ZA" i="1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ZA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ZA" b="0" i="0" dirty="0">
                    <a:latin typeface="Cambria Math" panose="02040503050406030204" pitchFamily="18" charset="0"/>
                  </a:rPr>
                  <a:t>thermocline depth (maybe better to use euphotic depth?)</a:t>
                </a:r>
              </a:p>
              <a:p>
                <a:r>
                  <a:rPr lang="en-ZA" dirty="0">
                    <a:latin typeface="Cambria Math" panose="02040503050406030204" pitchFamily="18" charset="0"/>
                  </a:rPr>
                  <a:t>R = </a:t>
                </a:r>
                <a:r>
                  <a:rPr lang="en-ZA" dirty="0">
                    <a:latin typeface="Cambria Math" panose="02040503050406030204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Ċ/C, averaged over </a:t>
                </a:r>
                <a:r>
                  <a:rPr lang="en-ZA" b="0" i="1" dirty="0"/>
                  <a:t>ℓ</a:t>
                </a:r>
                <a:endParaRPr lang="en-ZA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κ</m:t>
                        </m:r>
                      </m:e>
                      <m:sub>
                        <m:r>
                          <a:rPr lang="en-ZA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ZA" b="0" dirty="0"/>
                  <a:t> 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κ</m:t>
                    </m:r>
                  </m:oMath>
                </a14:m>
                <a:r>
                  <a:rPr lang="en-ZA" b="0" dirty="0"/>
                  <a:t>  averaged over </a:t>
                </a:r>
                <a:r>
                  <a:rPr lang="en-ZA" b="0" i="1" dirty="0"/>
                  <a:t>ℓ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0E5878-7700-48A7-A0A9-EA8400B65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035" y="229752"/>
                <a:ext cx="6653488" cy="1433598"/>
              </a:xfrm>
              <a:prstGeom prst="rect">
                <a:avLst/>
              </a:prstGeom>
              <a:blipFill>
                <a:blip r:embed="rId10"/>
                <a:stretch>
                  <a:fillRect l="-2200" r="-1375" b="-8936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841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85BD8DBE-FC41-4EAF-B2BD-E29C20CEA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01"/>
          <a:stretch/>
        </p:blipFill>
        <p:spPr>
          <a:xfrm>
            <a:off x="6913753" y="647295"/>
            <a:ext cx="5042264" cy="59882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3E3396-B7EF-485A-8D81-6A5DAAF4D510}"/>
                  </a:ext>
                </a:extLst>
              </p:cNvPr>
              <p:cNvSpPr txBox="1"/>
              <p:nvPr/>
            </p:nvSpPr>
            <p:spPr>
              <a:xfrm>
                <a:off x="361404" y="1778475"/>
                <a:ext cx="5952309" cy="4096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ZA" sz="1600" b="1" dirty="0"/>
                  <a:t>CROCO 1D model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ZA" sz="1600" dirty="0"/>
                  <a:t>Anti-cyclonic rotating wind stress with diurnal frequency and constant amplitude </a:t>
                </a:r>
                <a:r>
                  <a:rPr lang="en-ZA" sz="1600" dirty="0">
                    <a:sym typeface="Symbol" panose="05050102010706020507" pitchFamily="18" charset="2"/>
                  </a:rPr>
                  <a:t></a:t>
                </a:r>
                <a:r>
                  <a:rPr lang="en-ZA" sz="1600" baseline="30000" dirty="0">
                    <a:sym typeface="Symbol" panose="05050102010706020507" pitchFamily="18" charset="2"/>
                  </a:rPr>
                  <a:t>ac0</a:t>
                </a:r>
                <a:r>
                  <a:rPr lang="en-ZA" sz="1600" dirty="0"/>
                  <a:t> 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ZA" sz="1600" dirty="0"/>
                  <a:t>Horizontal surface elevation gradient forcing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ZA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16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ZA" sz="16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</m:t>
                        </m:r>
                      </m:num>
                      <m:den>
                        <m:r>
                          <a:rPr lang="en-ZA" sz="16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ZA" sz="1600" dirty="0"/>
                  <a:t>) to ensure zero cross-shore barotropic flow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ZA" sz="1600" dirty="0"/>
                  <a:t>Latitude (</a:t>
                </a:r>
                <a:r>
                  <a:rPr lang="en-ZA" sz="1600" dirty="0">
                    <a:sym typeface="Symbol" panose="05050102010706020507" pitchFamily="18" charset="2"/>
                  </a:rPr>
                  <a:t></a:t>
                </a:r>
                <a:r>
                  <a:rPr lang="en-ZA" sz="1600" dirty="0"/>
                  <a:t>) =30˚S (f=2</a:t>
                </a:r>
                <a:r>
                  <a:rPr lang="en-ZA" sz="1600" dirty="0">
                    <a:sym typeface="Symbol" panose="05050102010706020507" pitchFamily="18" charset="2"/>
                  </a:rPr>
                  <a:t>sin=1 day</a:t>
                </a:r>
                <a:r>
                  <a:rPr lang="en-ZA" sz="1600" baseline="30000" dirty="0">
                    <a:sym typeface="Symbol" panose="05050102010706020507" pitchFamily="18" charset="2"/>
                  </a:rPr>
                  <a:t>-1</a:t>
                </a:r>
                <a:r>
                  <a:rPr lang="en-ZA" sz="1600" dirty="0">
                    <a:sym typeface="Symbol" panose="05050102010706020507" pitchFamily="18" charset="2"/>
                  </a:rPr>
                  <a:t>)</a:t>
                </a:r>
                <a:endParaRPr lang="en-ZA" sz="1600" dirty="0"/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ZA" sz="1600" dirty="0"/>
                  <a:t>water depth = 50 m 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ZA" sz="1600" dirty="0"/>
                  <a:t>Bottom temperature = 10˚C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ZA" sz="1600" dirty="0"/>
                  <a:t>Surface temperature = 16˚C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ZA" sz="1600" dirty="0"/>
                  <a:t>Thermocline (dotted line) approximated by 11˚C isotherm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ZA" sz="1600" dirty="0"/>
                  <a:t>Zero surface radiation</a:t>
                </a:r>
              </a:p>
              <a:p>
                <a:pPr>
                  <a:spcAft>
                    <a:spcPts val="600"/>
                  </a:spcAft>
                </a:pPr>
                <a:br>
                  <a:rPr lang="en-ZA" sz="1600" dirty="0"/>
                </a:br>
                <a:endParaRPr lang="en-ZA" sz="16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3E3396-B7EF-485A-8D81-6A5DAAF4D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04" y="1778475"/>
                <a:ext cx="5952309" cy="4096763"/>
              </a:xfrm>
              <a:prstGeom prst="rect">
                <a:avLst/>
              </a:prstGeom>
              <a:blipFill>
                <a:blip r:embed="rId3"/>
                <a:stretch>
                  <a:fillRect l="-512" t="-446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24340A-7B60-4843-B1D7-4DA5DA4D3B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7218" b="71156"/>
          <a:stretch/>
        </p:blipFill>
        <p:spPr>
          <a:xfrm>
            <a:off x="575311" y="302351"/>
            <a:ext cx="1407487" cy="689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A13E9E-5BF6-4B64-A678-618725616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17" t="12901" b="44120"/>
          <a:stretch/>
        </p:blipFill>
        <p:spPr>
          <a:xfrm>
            <a:off x="2113426" y="133315"/>
            <a:ext cx="4669699" cy="102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17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A7D4A9-7092-4F8F-94E7-B6192F997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70" y="536950"/>
            <a:ext cx="4831049" cy="62430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08BD18-729B-4AC2-AAA0-E08774B2EAEA}"/>
              </a:ext>
            </a:extLst>
          </p:cNvPr>
          <p:cNvSpPr txBox="1"/>
          <p:nvPr/>
        </p:nvSpPr>
        <p:spPr>
          <a:xfrm>
            <a:off x="213064" y="367673"/>
            <a:ext cx="6131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2000" b="1" dirty="0"/>
              <a:t>No Reactions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B4E19C-B470-408F-AA59-310DC5FF3B9A}"/>
              </a:ext>
            </a:extLst>
          </p:cNvPr>
          <p:cNvSpPr txBox="1"/>
          <p:nvPr/>
        </p:nvSpPr>
        <p:spPr>
          <a:xfrm>
            <a:off x="213064" y="892011"/>
            <a:ext cx="3293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b="1" dirty="0"/>
              <a:t>Initial </a:t>
            </a:r>
            <a:r>
              <a:rPr lang="en-ZA" sz="1600" b="1" dirty="0" err="1"/>
              <a:t>Chl</a:t>
            </a:r>
            <a:r>
              <a:rPr lang="en-ZA" sz="1600" b="1" dirty="0"/>
              <a:t> condition – 1 mg m</a:t>
            </a:r>
            <a:r>
              <a:rPr lang="en-ZA" sz="1600" b="1" baseline="30000" dirty="0"/>
              <a:t>-3</a:t>
            </a:r>
            <a:r>
              <a:rPr lang="en-ZA" sz="1600" b="1" dirty="0"/>
              <a:t> in surface layer, 0 mg m</a:t>
            </a:r>
            <a:r>
              <a:rPr lang="en-ZA" sz="1600" b="1" baseline="30000" dirty="0"/>
              <a:t>-3</a:t>
            </a:r>
            <a:r>
              <a:rPr lang="en-ZA" sz="1600" b="1" dirty="0"/>
              <a:t> in subsurface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AD9C08-3C72-4BB9-9725-705A91D6ACFF}"/>
                  </a:ext>
                </a:extLst>
              </p:cNvPr>
              <p:cNvSpPr txBox="1"/>
              <p:nvPr/>
            </p:nvSpPr>
            <p:spPr>
              <a:xfrm>
                <a:off x="370888" y="1798424"/>
                <a:ext cx="3920497" cy="41567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Z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κ</m:t>
                      </m:r>
                      <m:f>
                        <m:f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ZA" b="0" dirty="0"/>
              </a:p>
              <a:p>
                <a:endParaRPr lang="en-ZA" dirty="0"/>
              </a:p>
              <a:p>
                <a:r>
                  <a:rPr lang="en-ZA" i="1" dirty="0"/>
                  <a:t>C </a:t>
                </a:r>
                <a:r>
                  <a:rPr lang="en-ZA" dirty="0"/>
                  <a:t>= phytoplankton concentration (mg m</a:t>
                </a:r>
                <a:r>
                  <a:rPr lang="en-ZA" baseline="30000" dirty="0"/>
                  <a:t>-3</a:t>
                </a:r>
                <a:r>
                  <a:rPr lang="en-ZA" dirty="0"/>
                  <a:t>)</a:t>
                </a:r>
                <a:endParaRPr lang="en-ZA" i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κ</m:t>
                    </m:r>
                  </m:oMath>
                </a14:m>
                <a:r>
                  <a:rPr lang="en-ZA" dirty="0"/>
                  <a:t> = diffusivity (m</a:t>
                </a:r>
                <a:r>
                  <a:rPr lang="en-ZA" baseline="30000" dirty="0"/>
                  <a:t>2</a:t>
                </a:r>
                <a:r>
                  <a:rPr lang="en-ZA" dirty="0"/>
                  <a:t> s</a:t>
                </a:r>
                <a:r>
                  <a:rPr lang="en-ZA" baseline="30000" dirty="0"/>
                  <a:t>-1</a:t>
                </a:r>
                <a:r>
                  <a:rPr lang="en-ZA" dirty="0"/>
                  <a:t>)</a:t>
                </a:r>
              </a:p>
              <a:p>
                <a:endParaRPr lang="en-ZA" dirty="0"/>
              </a:p>
              <a:p>
                <a:endParaRPr lang="en-ZA" dirty="0"/>
              </a:p>
              <a:p>
                <a:endParaRPr lang="en-ZA" dirty="0"/>
              </a:p>
              <a:p>
                <a:r>
                  <a:rPr lang="en-ZA" dirty="0" err="1"/>
                  <a:t>Aquacosm</a:t>
                </a:r>
                <a:r>
                  <a:rPr lang="en-ZA" dirty="0"/>
                  <a:t> model settings:</a:t>
                </a:r>
              </a:p>
              <a:p>
                <a:r>
                  <a:rPr lang="en-ZA" dirty="0"/>
                  <a:t>dt = 5 s</a:t>
                </a:r>
              </a:p>
              <a:p>
                <a:r>
                  <a:rPr lang="en-ZA" dirty="0" err="1"/>
                  <a:t>Npts</a:t>
                </a:r>
                <a:r>
                  <a:rPr lang="en-ZA" dirty="0"/>
                  <a:t> = 200</a:t>
                </a:r>
              </a:p>
              <a:p>
                <a:r>
                  <a:rPr lang="en-ZA" dirty="0"/>
                  <a:t>radius = 10 m</a:t>
                </a:r>
              </a:p>
              <a:p>
                <a:r>
                  <a:rPr lang="en-ZA" b="1" dirty="0"/>
                  <a:t>p = 10</a:t>
                </a:r>
                <a:r>
                  <a:rPr lang="en-ZA" b="1" baseline="30000" dirty="0"/>
                  <a:t>-3</a:t>
                </a:r>
                <a:endParaRPr lang="en-ZA" b="1" dirty="0"/>
              </a:p>
              <a:p>
                <a:r>
                  <a:rPr lang="en-ZA" dirty="0"/>
                  <a:t>Random walk method = ‘Milstein’</a:t>
                </a:r>
              </a:p>
              <a:p>
                <a:endParaRPr lang="en-ZA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AD9C08-3C72-4BB9-9725-705A91D6A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88" y="1798424"/>
                <a:ext cx="3920497" cy="4156779"/>
              </a:xfrm>
              <a:prstGeom prst="rect">
                <a:avLst/>
              </a:prstGeom>
              <a:blipFill>
                <a:blip r:embed="rId4"/>
                <a:stretch>
                  <a:fillRect l="-3733" r="-2799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38EBD89-D2D4-4E64-AC3E-E0EF48615C3B}"/>
              </a:ext>
            </a:extLst>
          </p:cNvPr>
          <p:cNvSpPr txBox="1"/>
          <p:nvPr/>
        </p:nvSpPr>
        <p:spPr>
          <a:xfrm>
            <a:off x="7086600" y="282611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>
                <a:sym typeface="Symbol" panose="05050102010706020507" pitchFamily="18" charset="2"/>
              </a:rPr>
              <a:t></a:t>
            </a:r>
            <a:r>
              <a:rPr lang="en-ZA" baseline="30000" dirty="0">
                <a:sym typeface="Symbol" panose="05050102010706020507" pitchFamily="18" charset="2"/>
              </a:rPr>
              <a:t>ac0</a:t>
            </a:r>
            <a:r>
              <a:rPr lang="en-ZA" dirty="0">
                <a:sym typeface="Symbol" panose="05050102010706020507" pitchFamily="18" charset="2"/>
              </a:rPr>
              <a:t> = 0.03 N m</a:t>
            </a:r>
            <a:r>
              <a:rPr lang="en-ZA" baseline="30000" dirty="0">
                <a:sym typeface="Symbol" panose="05050102010706020507" pitchFamily="18" charset="2"/>
              </a:rPr>
              <a:t>-2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56690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A7D4A9-7092-4F8F-94E7-B6192F997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70" y="536951"/>
            <a:ext cx="4831049" cy="62430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08BD18-729B-4AC2-AAA0-E08774B2EAEA}"/>
              </a:ext>
            </a:extLst>
          </p:cNvPr>
          <p:cNvSpPr txBox="1"/>
          <p:nvPr/>
        </p:nvSpPr>
        <p:spPr>
          <a:xfrm>
            <a:off x="213064" y="367673"/>
            <a:ext cx="6131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2000" b="1" dirty="0"/>
              <a:t>No Reactions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B4E19C-B470-408F-AA59-310DC5FF3B9A}"/>
              </a:ext>
            </a:extLst>
          </p:cNvPr>
          <p:cNvSpPr txBox="1"/>
          <p:nvPr/>
        </p:nvSpPr>
        <p:spPr>
          <a:xfrm>
            <a:off x="213064" y="892011"/>
            <a:ext cx="3293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b="1" dirty="0"/>
              <a:t>Initial </a:t>
            </a:r>
            <a:r>
              <a:rPr lang="en-ZA" sz="1600" b="1" dirty="0" err="1"/>
              <a:t>Chl</a:t>
            </a:r>
            <a:r>
              <a:rPr lang="en-ZA" sz="1600" b="1" dirty="0"/>
              <a:t> condition – 1 mg m</a:t>
            </a:r>
            <a:r>
              <a:rPr lang="en-ZA" sz="1600" b="1" baseline="30000" dirty="0"/>
              <a:t>-3</a:t>
            </a:r>
            <a:r>
              <a:rPr lang="en-ZA" sz="1600" b="1" dirty="0"/>
              <a:t> in surface layer, 0 mg m</a:t>
            </a:r>
            <a:r>
              <a:rPr lang="en-ZA" sz="1600" b="1" baseline="30000" dirty="0"/>
              <a:t>-3</a:t>
            </a:r>
            <a:r>
              <a:rPr lang="en-ZA" sz="1600" b="1" dirty="0"/>
              <a:t> in subsurface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65A75-7ACF-4FC6-90BD-F92852740ECA}"/>
              </a:ext>
            </a:extLst>
          </p:cNvPr>
          <p:cNvSpPr txBox="1"/>
          <p:nvPr/>
        </p:nvSpPr>
        <p:spPr>
          <a:xfrm>
            <a:off x="7086600" y="282611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>
                <a:sym typeface="Symbol" panose="05050102010706020507" pitchFamily="18" charset="2"/>
              </a:rPr>
              <a:t></a:t>
            </a:r>
            <a:r>
              <a:rPr lang="en-ZA" baseline="30000" dirty="0">
                <a:sym typeface="Symbol" panose="05050102010706020507" pitchFamily="18" charset="2"/>
              </a:rPr>
              <a:t>ac0</a:t>
            </a:r>
            <a:r>
              <a:rPr lang="en-ZA" dirty="0">
                <a:sym typeface="Symbol" panose="05050102010706020507" pitchFamily="18" charset="2"/>
              </a:rPr>
              <a:t> = 0.03 N m</a:t>
            </a:r>
            <a:r>
              <a:rPr lang="en-ZA" baseline="30000" dirty="0">
                <a:sym typeface="Symbol" panose="05050102010706020507" pitchFamily="18" charset="2"/>
              </a:rPr>
              <a:t>-2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B73A50-8AA2-45A8-A4D5-C1E0120A5B69}"/>
                  </a:ext>
                </a:extLst>
              </p:cNvPr>
              <p:cNvSpPr txBox="1"/>
              <p:nvPr/>
            </p:nvSpPr>
            <p:spPr>
              <a:xfrm>
                <a:off x="370888" y="1798424"/>
                <a:ext cx="3920497" cy="41567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Z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κ</m:t>
                      </m:r>
                      <m:f>
                        <m:f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ZA" b="0" dirty="0"/>
              </a:p>
              <a:p>
                <a:endParaRPr lang="en-ZA" dirty="0"/>
              </a:p>
              <a:p>
                <a:r>
                  <a:rPr lang="en-ZA" i="1" dirty="0"/>
                  <a:t>C </a:t>
                </a:r>
                <a:r>
                  <a:rPr lang="en-ZA" dirty="0"/>
                  <a:t>= phytoplankton concentration (mg m</a:t>
                </a:r>
                <a:r>
                  <a:rPr lang="en-ZA" baseline="30000" dirty="0"/>
                  <a:t>-3</a:t>
                </a:r>
                <a:r>
                  <a:rPr lang="en-ZA" dirty="0"/>
                  <a:t>)</a:t>
                </a:r>
                <a:endParaRPr lang="en-ZA" i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κ</m:t>
                    </m:r>
                  </m:oMath>
                </a14:m>
                <a:r>
                  <a:rPr lang="en-ZA" dirty="0"/>
                  <a:t> = diffusivity (m</a:t>
                </a:r>
                <a:r>
                  <a:rPr lang="en-ZA" baseline="30000" dirty="0"/>
                  <a:t>2</a:t>
                </a:r>
                <a:r>
                  <a:rPr lang="en-ZA" dirty="0"/>
                  <a:t> s</a:t>
                </a:r>
                <a:r>
                  <a:rPr lang="en-ZA" baseline="30000" dirty="0"/>
                  <a:t>-1</a:t>
                </a:r>
                <a:r>
                  <a:rPr lang="en-ZA" dirty="0"/>
                  <a:t>)</a:t>
                </a:r>
              </a:p>
              <a:p>
                <a:endParaRPr lang="en-ZA" dirty="0"/>
              </a:p>
              <a:p>
                <a:endParaRPr lang="en-ZA" dirty="0"/>
              </a:p>
              <a:p>
                <a:endParaRPr lang="en-ZA" dirty="0"/>
              </a:p>
              <a:p>
                <a:r>
                  <a:rPr lang="en-ZA" dirty="0" err="1"/>
                  <a:t>Aquacosm</a:t>
                </a:r>
                <a:r>
                  <a:rPr lang="en-ZA" dirty="0"/>
                  <a:t> model settings:</a:t>
                </a:r>
              </a:p>
              <a:p>
                <a:r>
                  <a:rPr lang="en-ZA" dirty="0"/>
                  <a:t>dt = 5 s</a:t>
                </a:r>
              </a:p>
              <a:p>
                <a:r>
                  <a:rPr lang="en-ZA" dirty="0" err="1"/>
                  <a:t>Npts</a:t>
                </a:r>
                <a:r>
                  <a:rPr lang="en-ZA" dirty="0"/>
                  <a:t> = 200</a:t>
                </a:r>
              </a:p>
              <a:p>
                <a:r>
                  <a:rPr lang="en-ZA" dirty="0"/>
                  <a:t>radius = 10 m</a:t>
                </a:r>
              </a:p>
              <a:p>
                <a:r>
                  <a:rPr lang="en-ZA" b="1" dirty="0"/>
                  <a:t>p = 10</a:t>
                </a:r>
                <a:r>
                  <a:rPr lang="en-ZA" b="1" baseline="30000" dirty="0"/>
                  <a:t>-7</a:t>
                </a:r>
                <a:endParaRPr lang="en-ZA" b="1" dirty="0"/>
              </a:p>
              <a:p>
                <a:r>
                  <a:rPr lang="en-ZA" dirty="0"/>
                  <a:t>Random walk method = ‘Milstein’</a:t>
                </a:r>
              </a:p>
              <a:p>
                <a:endParaRPr lang="en-Z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B73A50-8AA2-45A8-A4D5-C1E0120A5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88" y="1798424"/>
                <a:ext cx="3920497" cy="4156779"/>
              </a:xfrm>
              <a:prstGeom prst="rect">
                <a:avLst/>
              </a:prstGeom>
              <a:blipFill>
                <a:blip r:embed="rId4"/>
                <a:stretch>
                  <a:fillRect l="-3733" r="-2799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9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08BD18-729B-4AC2-AAA0-E08774B2EAEA}"/>
              </a:ext>
            </a:extLst>
          </p:cNvPr>
          <p:cNvSpPr txBox="1"/>
          <p:nvPr/>
        </p:nvSpPr>
        <p:spPr>
          <a:xfrm>
            <a:off x="213064" y="367673"/>
            <a:ext cx="6131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2000" b="1" dirty="0"/>
              <a:t>Sverdrup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C74842-FB76-44DD-B645-A6265E910C50}"/>
              </a:ext>
            </a:extLst>
          </p:cNvPr>
          <p:cNvSpPr txBox="1"/>
          <p:nvPr/>
        </p:nvSpPr>
        <p:spPr>
          <a:xfrm>
            <a:off x="213064" y="892011"/>
            <a:ext cx="3293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b="1" dirty="0"/>
              <a:t>Initial </a:t>
            </a:r>
            <a:r>
              <a:rPr lang="en-ZA" sz="1600" b="1" dirty="0" err="1"/>
              <a:t>Chl</a:t>
            </a:r>
            <a:r>
              <a:rPr lang="en-ZA" sz="1600" b="1" dirty="0"/>
              <a:t> condition – 1 mg m</a:t>
            </a:r>
            <a:r>
              <a:rPr lang="en-ZA" sz="1600" b="1" baseline="30000" dirty="0"/>
              <a:t>-3</a:t>
            </a:r>
            <a:r>
              <a:rPr lang="en-ZA" sz="1600" b="1" dirty="0"/>
              <a:t> in surface layer, 0 mg m</a:t>
            </a:r>
            <a:r>
              <a:rPr lang="en-ZA" sz="1600" b="1" baseline="30000" dirty="0"/>
              <a:t>-3</a:t>
            </a:r>
            <a:r>
              <a:rPr lang="en-ZA" sz="1600" b="1" dirty="0"/>
              <a:t> in subsurface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2E5427-470A-4F9F-A3E0-A35D1A353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5092" y="651943"/>
            <a:ext cx="5050828" cy="5989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886CAF-BBE8-4248-8DAF-1F43E5160724}"/>
                  </a:ext>
                </a:extLst>
              </p:cNvPr>
              <p:cNvSpPr txBox="1"/>
              <p:nvPr/>
            </p:nvSpPr>
            <p:spPr>
              <a:xfrm>
                <a:off x="370888" y="1798424"/>
                <a:ext cx="3920497" cy="3879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Z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sup>
                          </m:sSup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</m:d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ZA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κ</m:t>
                      </m:r>
                      <m:f>
                        <m:f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ZA" b="0" dirty="0"/>
              </a:p>
              <a:p>
                <a:endParaRPr lang="en-ZA" dirty="0"/>
              </a:p>
              <a:p>
                <a:r>
                  <a:rPr lang="en-ZA" i="1" dirty="0"/>
                  <a:t>C </a:t>
                </a:r>
                <a:r>
                  <a:rPr lang="en-ZA" dirty="0"/>
                  <a:t>= phytoplankton concentration (mg m</a:t>
                </a:r>
                <a:r>
                  <a:rPr lang="en-ZA" baseline="30000" dirty="0"/>
                  <a:t>-3</a:t>
                </a:r>
                <a:r>
                  <a:rPr lang="en-ZA" dirty="0"/>
                  <a:t>)</a:t>
                </a:r>
                <a:endParaRPr lang="en-ZA" i="1" dirty="0"/>
              </a:p>
              <a:p>
                <a:r>
                  <a:rPr lang="en-ZA" i="1" dirty="0"/>
                  <a:t>r</a:t>
                </a:r>
                <a:r>
                  <a:rPr lang="en-ZA" dirty="0"/>
                  <a:t> = maximum photosynthetic rate (1/day)</a:t>
                </a:r>
              </a:p>
              <a:p>
                <a:r>
                  <a:rPr lang="el-GR" dirty="0"/>
                  <a:t>λ</a:t>
                </a:r>
                <a:r>
                  <a:rPr lang="en-ZA" dirty="0"/>
                  <a:t> = light decay (m</a:t>
                </a:r>
                <a:r>
                  <a:rPr lang="en-ZA" baseline="30000" dirty="0"/>
                  <a:t>-1</a:t>
                </a:r>
                <a:r>
                  <a:rPr lang="en-ZA" dirty="0"/>
                  <a:t>)</a:t>
                </a:r>
              </a:p>
              <a:p>
                <a:r>
                  <a:rPr lang="el-GR" dirty="0"/>
                  <a:t>μ</a:t>
                </a:r>
                <a:r>
                  <a:rPr lang="en-ZA" dirty="0"/>
                  <a:t> = respiration rate (1/day)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κ</m:t>
                    </m:r>
                  </m:oMath>
                </a14:m>
                <a:r>
                  <a:rPr lang="en-ZA" dirty="0"/>
                  <a:t> = diffusivity (m</a:t>
                </a:r>
                <a:r>
                  <a:rPr lang="en-ZA" baseline="30000" dirty="0"/>
                  <a:t>2</a:t>
                </a:r>
                <a:r>
                  <a:rPr lang="en-ZA" dirty="0"/>
                  <a:t> s</a:t>
                </a:r>
                <a:r>
                  <a:rPr lang="en-ZA" baseline="30000" dirty="0"/>
                  <a:t>-1</a:t>
                </a:r>
                <a:r>
                  <a:rPr lang="en-ZA" dirty="0"/>
                  <a:t>)</a:t>
                </a:r>
              </a:p>
              <a:p>
                <a:endParaRPr lang="en-ZA" dirty="0"/>
              </a:p>
              <a:p>
                <a:r>
                  <a:rPr lang="en-ZA" dirty="0"/>
                  <a:t>Model settings:</a:t>
                </a:r>
              </a:p>
              <a:p>
                <a:r>
                  <a:rPr lang="en-ZA" i="1" dirty="0"/>
                  <a:t>r</a:t>
                </a:r>
                <a:r>
                  <a:rPr lang="en-ZA" dirty="0"/>
                  <a:t> = 1 days</a:t>
                </a:r>
                <a:r>
                  <a:rPr lang="en-ZA" baseline="30000" dirty="0"/>
                  <a:t>-1</a:t>
                </a:r>
                <a:endParaRPr lang="en-ZA" dirty="0"/>
              </a:p>
              <a:p>
                <a:r>
                  <a:rPr lang="el-GR" dirty="0"/>
                  <a:t>λ</a:t>
                </a:r>
                <a:r>
                  <a:rPr lang="en-ZA" dirty="0"/>
                  <a:t> = 1/5 m</a:t>
                </a:r>
                <a:r>
                  <a:rPr lang="en-ZA" baseline="30000" dirty="0"/>
                  <a:t>-1</a:t>
                </a:r>
                <a:endParaRPr lang="en-ZA" dirty="0"/>
              </a:p>
              <a:p>
                <a:r>
                  <a:rPr lang="el-GR" dirty="0"/>
                  <a:t>μ</a:t>
                </a:r>
                <a:r>
                  <a:rPr lang="en-ZA" dirty="0"/>
                  <a:t> = 0.1 days</a:t>
                </a:r>
                <a:r>
                  <a:rPr lang="en-ZA" baseline="30000" dirty="0"/>
                  <a:t>-1</a:t>
                </a:r>
                <a:endParaRPr lang="en-ZA" dirty="0"/>
              </a:p>
              <a:p>
                <a:endParaRPr lang="en-Z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886CAF-BBE8-4248-8DAF-1F43E5160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88" y="1798424"/>
                <a:ext cx="3920497" cy="3879780"/>
              </a:xfrm>
              <a:prstGeom prst="rect">
                <a:avLst/>
              </a:prstGeom>
              <a:blipFill>
                <a:blip r:embed="rId4"/>
                <a:stretch>
                  <a:fillRect l="-3733" r="-2799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5E7161D-2B25-4F1F-B90B-465DBAA25E89}"/>
              </a:ext>
            </a:extLst>
          </p:cNvPr>
          <p:cNvSpPr txBox="1"/>
          <p:nvPr/>
        </p:nvSpPr>
        <p:spPr>
          <a:xfrm>
            <a:off x="7086600" y="282611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>
                <a:sym typeface="Symbol" panose="05050102010706020507" pitchFamily="18" charset="2"/>
              </a:rPr>
              <a:t></a:t>
            </a:r>
            <a:r>
              <a:rPr lang="en-ZA" baseline="30000" dirty="0">
                <a:sym typeface="Symbol" panose="05050102010706020507" pitchFamily="18" charset="2"/>
              </a:rPr>
              <a:t>ac0</a:t>
            </a:r>
            <a:r>
              <a:rPr lang="en-ZA" dirty="0">
                <a:sym typeface="Symbol" panose="05050102010706020507" pitchFamily="18" charset="2"/>
              </a:rPr>
              <a:t> = 0.03 N m</a:t>
            </a:r>
            <a:r>
              <a:rPr lang="en-ZA" baseline="30000" dirty="0">
                <a:sym typeface="Symbol" panose="05050102010706020507" pitchFamily="18" charset="2"/>
              </a:rPr>
              <a:t>-2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6194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08BD18-729B-4AC2-AAA0-E08774B2EAEA}"/>
              </a:ext>
            </a:extLst>
          </p:cNvPr>
          <p:cNvSpPr txBox="1"/>
          <p:nvPr/>
        </p:nvSpPr>
        <p:spPr>
          <a:xfrm>
            <a:off x="213064" y="367673"/>
            <a:ext cx="6131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2000" b="1" dirty="0"/>
              <a:t>Sverdrup with carrying capacity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C74842-FB76-44DD-B645-A6265E910C50}"/>
              </a:ext>
            </a:extLst>
          </p:cNvPr>
          <p:cNvSpPr txBox="1"/>
          <p:nvPr/>
        </p:nvSpPr>
        <p:spPr>
          <a:xfrm>
            <a:off x="213064" y="892011"/>
            <a:ext cx="3293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b="1" dirty="0"/>
              <a:t>Initial </a:t>
            </a:r>
            <a:r>
              <a:rPr lang="en-ZA" sz="1600" b="1" dirty="0" err="1"/>
              <a:t>Chl</a:t>
            </a:r>
            <a:r>
              <a:rPr lang="en-ZA" sz="1600" b="1" dirty="0"/>
              <a:t> condition – 1 mg m</a:t>
            </a:r>
            <a:r>
              <a:rPr lang="en-ZA" sz="1600" b="1" baseline="30000" dirty="0"/>
              <a:t>-3</a:t>
            </a:r>
            <a:r>
              <a:rPr lang="en-ZA" sz="1600" b="1" dirty="0"/>
              <a:t> in surface layer, 0 mg m</a:t>
            </a:r>
            <a:r>
              <a:rPr lang="en-ZA" sz="1600" b="1" baseline="30000" dirty="0"/>
              <a:t>-3</a:t>
            </a:r>
            <a:r>
              <a:rPr lang="en-ZA" sz="1600" b="1" dirty="0"/>
              <a:t> in subsurface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886CAF-BBE8-4248-8DAF-1F43E5160724}"/>
                  </a:ext>
                </a:extLst>
              </p:cNvPr>
              <p:cNvSpPr txBox="1"/>
              <p:nvPr/>
            </p:nvSpPr>
            <p:spPr>
              <a:xfrm>
                <a:off x="370888" y="1798424"/>
                <a:ext cx="3920497" cy="4782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Z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sup>
                          </m:sSup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</m:d>
                      <m:d>
                        <m:d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ZA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κ</m:t>
                      </m:r>
                      <m:f>
                        <m:f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ZA" b="0" dirty="0"/>
              </a:p>
              <a:p>
                <a:endParaRPr lang="en-ZA" dirty="0"/>
              </a:p>
              <a:p>
                <a:r>
                  <a:rPr lang="en-ZA" i="1" dirty="0"/>
                  <a:t>C </a:t>
                </a:r>
                <a:r>
                  <a:rPr lang="en-ZA" dirty="0"/>
                  <a:t>= phytoplankton concentration (mg m</a:t>
                </a:r>
                <a:r>
                  <a:rPr lang="en-ZA" baseline="30000" dirty="0"/>
                  <a:t>-3</a:t>
                </a:r>
                <a:r>
                  <a:rPr lang="en-ZA" dirty="0"/>
                  <a:t>)</a:t>
                </a:r>
                <a:endParaRPr lang="en-ZA" i="1" dirty="0"/>
              </a:p>
              <a:p>
                <a:r>
                  <a:rPr lang="en-ZA" i="1" dirty="0"/>
                  <a:t>r</a:t>
                </a:r>
                <a:r>
                  <a:rPr lang="en-ZA" dirty="0"/>
                  <a:t> = maximum photosynthetic rate (1/day)</a:t>
                </a:r>
              </a:p>
              <a:p>
                <a:r>
                  <a:rPr lang="el-GR" dirty="0"/>
                  <a:t>λ</a:t>
                </a:r>
                <a:r>
                  <a:rPr lang="en-ZA" dirty="0"/>
                  <a:t> = light decay (m</a:t>
                </a:r>
                <a:r>
                  <a:rPr lang="en-ZA" baseline="30000" dirty="0"/>
                  <a:t>-1</a:t>
                </a:r>
                <a:r>
                  <a:rPr lang="en-ZA" dirty="0"/>
                  <a:t>)</a:t>
                </a:r>
              </a:p>
              <a:p>
                <a:r>
                  <a:rPr lang="el-GR" dirty="0"/>
                  <a:t>μ</a:t>
                </a:r>
                <a:r>
                  <a:rPr lang="en-ZA" dirty="0"/>
                  <a:t> = respiration rate (1/day)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κ</m:t>
                    </m:r>
                  </m:oMath>
                </a14:m>
                <a:r>
                  <a:rPr lang="en-ZA" dirty="0"/>
                  <a:t> = diffusivity (m</a:t>
                </a:r>
                <a:r>
                  <a:rPr lang="en-ZA" baseline="30000" dirty="0"/>
                  <a:t>2</a:t>
                </a:r>
                <a:r>
                  <a:rPr lang="en-ZA" dirty="0"/>
                  <a:t> s</a:t>
                </a:r>
                <a:r>
                  <a:rPr lang="en-ZA" baseline="30000" dirty="0"/>
                  <a:t>-1</a:t>
                </a:r>
                <a:r>
                  <a:rPr lang="en-ZA" dirty="0"/>
                  <a:t>)</a:t>
                </a:r>
              </a:p>
              <a:p>
                <a:r>
                  <a:rPr lang="en-ZA" dirty="0"/>
                  <a:t>K = carrying capacity (mg m</a:t>
                </a:r>
                <a:r>
                  <a:rPr lang="en-ZA" baseline="30000" dirty="0"/>
                  <a:t>-3</a:t>
                </a:r>
                <a:r>
                  <a:rPr lang="en-ZA" dirty="0"/>
                  <a:t>)</a:t>
                </a:r>
              </a:p>
              <a:p>
                <a:endParaRPr lang="en-ZA" dirty="0"/>
              </a:p>
              <a:p>
                <a:endParaRPr lang="en-ZA" dirty="0"/>
              </a:p>
              <a:p>
                <a:r>
                  <a:rPr lang="en-ZA" dirty="0"/>
                  <a:t>Model settings:</a:t>
                </a:r>
              </a:p>
              <a:p>
                <a:r>
                  <a:rPr lang="en-ZA" i="1" dirty="0"/>
                  <a:t>r</a:t>
                </a:r>
                <a:r>
                  <a:rPr lang="en-ZA" dirty="0"/>
                  <a:t> = 1 days</a:t>
                </a:r>
                <a:r>
                  <a:rPr lang="en-ZA" baseline="30000" dirty="0"/>
                  <a:t>-1</a:t>
                </a:r>
                <a:endParaRPr lang="en-ZA" dirty="0"/>
              </a:p>
              <a:p>
                <a:r>
                  <a:rPr lang="el-GR" dirty="0"/>
                  <a:t>λ</a:t>
                </a:r>
                <a:r>
                  <a:rPr lang="en-ZA" dirty="0"/>
                  <a:t> = 1/5 m</a:t>
                </a:r>
                <a:r>
                  <a:rPr lang="en-ZA" baseline="30000" dirty="0"/>
                  <a:t>-1</a:t>
                </a:r>
                <a:endParaRPr lang="en-ZA" dirty="0"/>
              </a:p>
              <a:p>
                <a:r>
                  <a:rPr lang="el-GR" dirty="0"/>
                  <a:t>μ</a:t>
                </a:r>
                <a:r>
                  <a:rPr lang="en-ZA" dirty="0"/>
                  <a:t> = 0.1 days</a:t>
                </a:r>
                <a:r>
                  <a:rPr lang="en-ZA" baseline="30000" dirty="0"/>
                  <a:t>-1</a:t>
                </a:r>
                <a:endParaRPr lang="en-ZA" dirty="0"/>
              </a:p>
              <a:p>
                <a:r>
                  <a:rPr lang="en-ZA" dirty="0"/>
                  <a:t>K = 20 mg m</a:t>
                </a:r>
                <a:r>
                  <a:rPr lang="en-ZA" baseline="30000" dirty="0"/>
                  <a:t>-3</a:t>
                </a:r>
                <a:endParaRPr lang="en-ZA" dirty="0"/>
              </a:p>
              <a:p>
                <a:endParaRPr lang="en-Z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886CAF-BBE8-4248-8DAF-1F43E5160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88" y="1798424"/>
                <a:ext cx="3920497" cy="4782976"/>
              </a:xfrm>
              <a:prstGeom prst="rect">
                <a:avLst/>
              </a:prstGeom>
              <a:blipFill>
                <a:blip r:embed="rId3"/>
                <a:stretch>
                  <a:fillRect l="-3733" r="-2799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2A18BB2-8C88-47EF-BB84-F2D9C116B58D}"/>
              </a:ext>
            </a:extLst>
          </p:cNvPr>
          <p:cNvSpPr txBox="1"/>
          <p:nvPr/>
        </p:nvSpPr>
        <p:spPr>
          <a:xfrm>
            <a:off x="7086600" y="282611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>
                <a:sym typeface="Symbol" panose="05050102010706020507" pitchFamily="18" charset="2"/>
              </a:rPr>
              <a:t></a:t>
            </a:r>
            <a:r>
              <a:rPr lang="en-ZA" baseline="30000" dirty="0">
                <a:sym typeface="Symbol" panose="05050102010706020507" pitchFamily="18" charset="2"/>
              </a:rPr>
              <a:t>ac0</a:t>
            </a:r>
            <a:r>
              <a:rPr lang="en-ZA" dirty="0">
                <a:sym typeface="Symbol" panose="05050102010706020507" pitchFamily="18" charset="2"/>
              </a:rPr>
              <a:t> = 0.03 N m</a:t>
            </a:r>
            <a:r>
              <a:rPr lang="en-ZA" baseline="30000" dirty="0">
                <a:sym typeface="Symbol" panose="05050102010706020507" pitchFamily="18" charset="2"/>
              </a:rPr>
              <a:t>-2</a:t>
            </a:r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E66DEE-BCDD-49D3-9551-27AD00449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5092" y="651943"/>
            <a:ext cx="5050827" cy="59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19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F6006F-EB3C-4B0A-BCA6-9C67667C0E6D}"/>
              </a:ext>
            </a:extLst>
          </p:cNvPr>
          <p:cNvSpPr txBox="1"/>
          <p:nvPr/>
        </p:nvSpPr>
        <p:spPr>
          <a:xfrm>
            <a:off x="213064" y="367673"/>
            <a:ext cx="6131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2000" b="1" dirty="0" err="1"/>
              <a:t>BioShading_onlyC</a:t>
            </a:r>
            <a:endParaRPr lang="en-ZA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65EF8E-3CBF-4CE1-80B3-A64339FA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32826" b="3226"/>
          <a:stretch/>
        </p:blipFill>
        <p:spPr>
          <a:xfrm>
            <a:off x="785079" y="2326203"/>
            <a:ext cx="2331283" cy="565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A7D78-872D-4D3B-A290-64F5816C3E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761" b="4207"/>
          <a:stretch/>
        </p:blipFill>
        <p:spPr>
          <a:xfrm>
            <a:off x="782304" y="2901489"/>
            <a:ext cx="2511015" cy="447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4B2C62-BBEE-4058-98D0-4A3F0EFFB6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064"/>
          <a:stretch/>
        </p:blipFill>
        <p:spPr>
          <a:xfrm>
            <a:off x="320477" y="1663350"/>
            <a:ext cx="2331283" cy="5659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0B2D0-3232-4C58-9E41-F444D6DE69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0911"/>
          <a:stretch/>
        </p:blipFill>
        <p:spPr>
          <a:xfrm>
            <a:off x="782304" y="3410211"/>
            <a:ext cx="2947308" cy="4476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FD56F2-B712-4D05-A428-86007B9CCBAE}"/>
              </a:ext>
            </a:extLst>
          </p:cNvPr>
          <p:cNvSpPr txBox="1"/>
          <p:nvPr/>
        </p:nvSpPr>
        <p:spPr>
          <a:xfrm>
            <a:off x="80984" y="2444569"/>
            <a:ext cx="785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dirty="0"/>
              <a:t>where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DD2B23-7E49-4D7A-A3EC-F8F8FE75925C}"/>
              </a:ext>
            </a:extLst>
          </p:cNvPr>
          <p:cNvSpPr txBox="1"/>
          <p:nvPr/>
        </p:nvSpPr>
        <p:spPr>
          <a:xfrm>
            <a:off x="104894" y="2953161"/>
            <a:ext cx="785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dirty="0"/>
              <a:t>where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853EF5-C735-4C10-ADC7-95DFFF3C3BBB}"/>
              </a:ext>
            </a:extLst>
          </p:cNvPr>
          <p:cNvSpPr txBox="1"/>
          <p:nvPr/>
        </p:nvSpPr>
        <p:spPr>
          <a:xfrm>
            <a:off x="104894" y="3415965"/>
            <a:ext cx="785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dirty="0"/>
              <a:t>where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D4B352-5522-4B8B-8412-A552F9F7813B}"/>
              </a:ext>
            </a:extLst>
          </p:cNvPr>
          <p:cNvSpPr txBox="1"/>
          <p:nvPr/>
        </p:nvSpPr>
        <p:spPr>
          <a:xfrm>
            <a:off x="213064" y="765623"/>
            <a:ext cx="3293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b="1" dirty="0"/>
              <a:t>Initial </a:t>
            </a:r>
            <a:r>
              <a:rPr lang="en-ZA" sz="1600" b="1" dirty="0" err="1"/>
              <a:t>Chl</a:t>
            </a:r>
            <a:r>
              <a:rPr lang="en-ZA" sz="1600" b="1" dirty="0"/>
              <a:t> (L) condition – 1 mg m</a:t>
            </a:r>
            <a:r>
              <a:rPr lang="en-ZA" sz="1600" b="1" baseline="30000" dirty="0"/>
              <a:t>-3</a:t>
            </a:r>
            <a:r>
              <a:rPr lang="en-ZA" sz="1600" b="1" dirty="0"/>
              <a:t> in surface layer, 0 mg m</a:t>
            </a:r>
            <a:r>
              <a:rPr lang="en-ZA" sz="1600" b="1" baseline="30000" dirty="0"/>
              <a:t>-3</a:t>
            </a:r>
            <a:r>
              <a:rPr lang="en-ZA" sz="1600" b="1" dirty="0"/>
              <a:t> in subsurface.</a:t>
            </a:r>
            <a:br>
              <a:rPr lang="en-ZA" sz="1600" b="1" dirty="0"/>
            </a:br>
            <a:r>
              <a:rPr lang="en-ZA" sz="1600" b="1" dirty="0"/>
              <a:t>Initial Carbon (C) =  L / </a:t>
            </a:r>
            <a:r>
              <a:rPr lang="el-GR" sz="1600" b="1" dirty="0"/>
              <a:t>θ</a:t>
            </a:r>
            <a:r>
              <a:rPr lang="en-ZA" sz="1600" b="1" i="1" baseline="-25000" dirty="0" err="1"/>
              <a:t>chl</a:t>
            </a:r>
            <a:r>
              <a:rPr lang="en-ZA" sz="1600" b="1" i="1" baseline="30000" dirty="0"/>
              <a:t> </a:t>
            </a:r>
            <a:endParaRPr lang="en-ZA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5D75D9-25CF-410E-A365-FF1FCCB53712}"/>
              </a:ext>
            </a:extLst>
          </p:cNvPr>
          <p:cNvSpPr txBox="1"/>
          <p:nvPr/>
        </p:nvSpPr>
        <p:spPr>
          <a:xfrm>
            <a:off x="326944" y="3874234"/>
            <a:ext cx="3989169" cy="304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ZA" dirty="0"/>
          </a:p>
          <a:p>
            <a:endParaRPr lang="en-ZA" dirty="0"/>
          </a:p>
          <a:p>
            <a:r>
              <a:rPr lang="en-ZA" dirty="0"/>
              <a:t>Model settings:</a:t>
            </a:r>
          </a:p>
          <a:p>
            <a:r>
              <a:rPr lang="el-GR" dirty="0"/>
              <a:t>θ</a:t>
            </a:r>
            <a:r>
              <a:rPr lang="en-ZA" i="1" baseline="-25000" dirty="0" err="1"/>
              <a:t>chl</a:t>
            </a:r>
            <a:r>
              <a:rPr lang="en-ZA" i="1" baseline="30000" dirty="0"/>
              <a:t> </a:t>
            </a:r>
            <a:r>
              <a:rPr lang="en-ZA" i="1" dirty="0"/>
              <a:t>= </a:t>
            </a:r>
            <a:r>
              <a:rPr lang="en-ZA" dirty="0"/>
              <a:t>0.017</a:t>
            </a:r>
            <a:endParaRPr lang="en-ZA" i="1" baseline="-25000" dirty="0"/>
          </a:p>
          <a:p>
            <a:r>
              <a:rPr lang="en-ZA" i="1" dirty="0"/>
              <a:t>r</a:t>
            </a:r>
            <a:r>
              <a:rPr lang="en-ZA" dirty="0"/>
              <a:t> = 0.5 days</a:t>
            </a:r>
            <a:r>
              <a:rPr lang="en-ZA" baseline="30000" dirty="0"/>
              <a:t>-1</a:t>
            </a:r>
            <a:endParaRPr lang="en-ZA" dirty="0"/>
          </a:p>
          <a:p>
            <a:r>
              <a:rPr lang="el-GR" i="1" dirty="0"/>
              <a:t>λ</a:t>
            </a:r>
            <a:r>
              <a:rPr lang="en-ZA" i="1" baseline="-25000" dirty="0"/>
              <a:t>w</a:t>
            </a:r>
            <a:r>
              <a:rPr lang="en-ZA" i="1" dirty="0"/>
              <a:t> </a:t>
            </a:r>
            <a:r>
              <a:rPr lang="en-ZA" dirty="0"/>
              <a:t>= 1/5 m</a:t>
            </a:r>
            <a:r>
              <a:rPr lang="en-ZA" baseline="30000" dirty="0"/>
              <a:t>-1 </a:t>
            </a:r>
            <a:r>
              <a:rPr lang="en-ZA" dirty="0"/>
              <a:t>(as per Sverdrup experiments)</a:t>
            </a:r>
            <a:endParaRPr lang="en-ZA" baseline="30000" dirty="0"/>
          </a:p>
          <a:p>
            <a:r>
              <a:rPr lang="en-ZA" dirty="0"/>
              <a:t>c = 0 m</a:t>
            </a:r>
            <a:r>
              <a:rPr lang="en-ZA" baseline="30000" dirty="0"/>
              <a:t>2 </a:t>
            </a:r>
            <a:r>
              <a:rPr lang="en-ZA" dirty="0"/>
              <a:t>mg chl</a:t>
            </a:r>
            <a:r>
              <a:rPr lang="en-ZA" baseline="30000" dirty="0"/>
              <a:t>-1</a:t>
            </a:r>
            <a:r>
              <a:rPr lang="en-ZA" dirty="0"/>
              <a:t> (i.e. no </a:t>
            </a:r>
            <a:r>
              <a:rPr lang="en-ZA" dirty="0" err="1"/>
              <a:t>bioshading</a:t>
            </a:r>
            <a:r>
              <a:rPr lang="en-ZA" dirty="0"/>
              <a:t>)</a:t>
            </a:r>
          </a:p>
          <a:p>
            <a:r>
              <a:rPr lang="en-ZA" i="1" dirty="0"/>
              <a:t>b</a:t>
            </a:r>
            <a:r>
              <a:rPr lang="en-ZA" dirty="0"/>
              <a:t> = 0.16 days</a:t>
            </a:r>
            <a:r>
              <a:rPr lang="en-ZA" baseline="30000" dirty="0"/>
              <a:t>-1</a:t>
            </a:r>
            <a:endParaRPr lang="en-ZA" dirty="0"/>
          </a:p>
          <a:p>
            <a:r>
              <a:rPr lang="en-ZA" i="1" dirty="0"/>
              <a:t>a</a:t>
            </a:r>
            <a:r>
              <a:rPr lang="en-ZA" dirty="0"/>
              <a:t> = 0.1 days</a:t>
            </a:r>
            <a:r>
              <a:rPr lang="en-ZA" baseline="30000" dirty="0"/>
              <a:t>-1</a:t>
            </a:r>
            <a:endParaRPr lang="en-ZA" dirty="0"/>
          </a:p>
          <a:p>
            <a:endParaRPr lang="en-ZA" dirty="0"/>
          </a:p>
          <a:p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CEF49-D590-41AF-9923-DEFA20907C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628" y="3911161"/>
            <a:ext cx="769490" cy="310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DF3435-9920-4FC8-AFE8-82A7957C44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9871" y="3869518"/>
            <a:ext cx="769490" cy="3614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2742303-5A8E-442A-BC96-A11F79759E46}"/>
              </a:ext>
            </a:extLst>
          </p:cNvPr>
          <p:cNvSpPr txBox="1"/>
          <p:nvPr/>
        </p:nvSpPr>
        <p:spPr>
          <a:xfrm>
            <a:off x="112156" y="3863639"/>
            <a:ext cx="785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dirty="0"/>
              <a:t>where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A10AEC-7C64-4E42-8B51-3B018B8646F8}"/>
              </a:ext>
            </a:extLst>
          </p:cNvPr>
          <p:cNvSpPr txBox="1"/>
          <p:nvPr/>
        </p:nvSpPr>
        <p:spPr>
          <a:xfrm>
            <a:off x="1559648" y="3895134"/>
            <a:ext cx="785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dirty="0"/>
              <a:t>,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CA3E3A-880E-42FF-9679-799899B48F15}"/>
              </a:ext>
            </a:extLst>
          </p:cNvPr>
          <p:cNvSpPr txBox="1"/>
          <p:nvPr/>
        </p:nvSpPr>
        <p:spPr>
          <a:xfrm>
            <a:off x="7026938" y="17089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>
                <a:sym typeface="Symbol" panose="05050102010706020507" pitchFamily="18" charset="2"/>
              </a:rPr>
              <a:t></a:t>
            </a:r>
            <a:r>
              <a:rPr lang="en-ZA" baseline="30000" dirty="0">
                <a:sym typeface="Symbol" panose="05050102010706020507" pitchFamily="18" charset="2"/>
              </a:rPr>
              <a:t>ac0</a:t>
            </a:r>
            <a:r>
              <a:rPr lang="en-ZA" dirty="0">
                <a:sym typeface="Symbol" panose="05050102010706020507" pitchFamily="18" charset="2"/>
              </a:rPr>
              <a:t> = 0.03 N m</a:t>
            </a:r>
            <a:r>
              <a:rPr lang="en-ZA" baseline="30000" dirty="0">
                <a:sym typeface="Symbol" panose="05050102010706020507" pitchFamily="18" charset="2"/>
              </a:rPr>
              <a:t>-2</a:t>
            </a:r>
            <a:endParaRPr lang="en-Z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97C76C8-064C-4DBB-8091-FBF33C223A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8640" y="270425"/>
            <a:ext cx="4703489" cy="661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91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F6006F-EB3C-4B0A-BCA6-9C67667C0E6D}"/>
              </a:ext>
            </a:extLst>
          </p:cNvPr>
          <p:cNvSpPr txBox="1"/>
          <p:nvPr/>
        </p:nvSpPr>
        <p:spPr>
          <a:xfrm>
            <a:off x="213064" y="367673"/>
            <a:ext cx="6131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2000" b="1" dirty="0" err="1"/>
              <a:t>BioShading_onlyC</a:t>
            </a:r>
            <a:endParaRPr lang="en-ZA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65EF8E-3CBF-4CE1-80B3-A64339FA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32826" b="3226"/>
          <a:stretch/>
        </p:blipFill>
        <p:spPr>
          <a:xfrm>
            <a:off x="785079" y="2326203"/>
            <a:ext cx="2331283" cy="565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A7D78-872D-4D3B-A290-64F5816C3E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761" b="4207"/>
          <a:stretch/>
        </p:blipFill>
        <p:spPr>
          <a:xfrm>
            <a:off x="782304" y="2901489"/>
            <a:ext cx="2511015" cy="447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4B2C62-BBEE-4058-98D0-4A3F0EFFB6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064"/>
          <a:stretch/>
        </p:blipFill>
        <p:spPr>
          <a:xfrm>
            <a:off x="320477" y="1663350"/>
            <a:ext cx="2331283" cy="5659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0B2D0-3232-4C58-9E41-F444D6DE69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0911"/>
          <a:stretch/>
        </p:blipFill>
        <p:spPr>
          <a:xfrm>
            <a:off x="782304" y="3410211"/>
            <a:ext cx="2947308" cy="4476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FD56F2-B712-4D05-A428-86007B9CCBAE}"/>
              </a:ext>
            </a:extLst>
          </p:cNvPr>
          <p:cNvSpPr txBox="1"/>
          <p:nvPr/>
        </p:nvSpPr>
        <p:spPr>
          <a:xfrm>
            <a:off x="80984" y="2444569"/>
            <a:ext cx="785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dirty="0"/>
              <a:t>where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DD2B23-7E49-4D7A-A3EC-F8F8FE75925C}"/>
              </a:ext>
            </a:extLst>
          </p:cNvPr>
          <p:cNvSpPr txBox="1"/>
          <p:nvPr/>
        </p:nvSpPr>
        <p:spPr>
          <a:xfrm>
            <a:off x="104894" y="2953161"/>
            <a:ext cx="785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dirty="0"/>
              <a:t>where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853EF5-C735-4C10-ADC7-95DFFF3C3BBB}"/>
              </a:ext>
            </a:extLst>
          </p:cNvPr>
          <p:cNvSpPr txBox="1"/>
          <p:nvPr/>
        </p:nvSpPr>
        <p:spPr>
          <a:xfrm>
            <a:off x="104894" y="3415965"/>
            <a:ext cx="785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dirty="0"/>
              <a:t>where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D4B352-5522-4B8B-8412-A552F9F7813B}"/>
              </a:ext>
            </a:extLst>
          </p:cNvPr>
          <p:cNvSpPr txBox="1"/>
          <p:nvPr/>
        </p:nvSpPr>
        <p:spPr>
          <a:xfrm>
            <a:off x="213064" y="765623"/>
            <a:ext cx="3293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b="1" dirty="0"/>
              <a:t>Initial </a:t>
            </a:r>
            <a:r>
              <a:rPr lang="en-ZA" sz="1600" b="1" dirty="0" err="1"/>
              <a:t>Chl</a:t>
            </a:r>
            <a:r>
              <a:rPr lang="en-ZA" sz="1600" b="1" dirty="0"/>
              <a:t> (L) condition – 1 mg m</a:t>
            </a:r>
            <a:r>
              <a:rPr lang="en-ZA" sz="1600" b="1" baseline="30000" dirty="0"/>
              <a:t>-3</a:t>
            </a:r>
            <a:r>
              <a:rPr lang="en-ZA" sz="1600" b="1" dirty="0"/>
              <a:t> in surface layer, 0 mg m</a:t>
            </a:r>
            <a:r>
              <a:rPr lang="en-ZA" sz="1600" b="1" baseline="30000" dirty="0"/>
              <a:t>-3</a:t>
            </a:r>
            <a:r>
              <a:rPr lang="en-ZA" sz="1600" b="1" dirty="0"/>
              <a:t> in subsurface.</a:t>
            </a:r>
            <a:br>
              <a:rPr lang="en-ZA" sz="1600" b="1" dirty="0"/>
            </a:br>
            <a:r>
              <a:rPr lang="en-ZA" sz="1600" b="1" dirty="0"/>
              <a:t>Initial Carbon (C) =  L / </a:t>
            </a:r>
            <a:r>
              <a:rPr lang="el-GR" sz="1600" b="1" dirty="0"/>
              <a:t>θ</a:t>
            </a:r>
            <a:r>
              <a:rPr lang="en-ZA" sz="1600" b="1" i="1" baseline="-25000" dirty="0" err="1"/>
              <a:t>chl</a:t>
            </a:r>
            <a:r>
              <a:rPr lang="en-ZA" sz="1600" b="1" i="1" baseline="30000" dirty="0"/>
              <a:t> </a:t>
            </a:r>
            <a:endParaRPr lang="en-ZA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5D75D9-25CF-410E-A365-FF1FCCB53712}"/>
              </a:ext>
            </a:extLst>
          </p:cNvPr>
          <p:cNvSpPr txBox="1"/>
          <p:nvPr/>
        </p:nvSpPr>
        <p:spPr>
          <a:xfrm>
            <a:off x="326944" y="3874234"/>
            <a:ext cx="3989169" cy="304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ZA" dirty="0"/>
          </a:p>
          <a:p>
            <a:endParaRPr lang="en-ZA" dirty="0"/>
          </a:p>
          <a:p>
            <a:r>
              <a:rPr lang="en-ZA" dirty="0"/>
              <a:t>Model settings:</a:t>
            </a:r>
          </a:p>
          <a:p>
            <a:r>
              <a:rPr lang="el-GR" dirty="0"/>
              <a:t>θ</a:t>
            </a:r>
            <a:r>
              <a:rPr lang="en-ZA" i="1" baseline="-25000" dirty="0" err="1"/>
              <a:t>chl</a:t>
            </a:r>
            <a:r>
              <a:rPr lang="en-ZA" i="1" baseline="30000" dirty="0"/>
              <a:t> </a:t>
            </a:r>
            <a:r>
              <a:rPr lang="en-ZA" i="1" dirty="0"/>
              <a:t>= </a:t>
            </a:r>
            <a:r>
              <a:rPr lang="en-ZA" dirty="0"/>
              <a:t>0.017</a:t>
            </a:r>
            <a:endParaRPr lang="en-ZA" i="1" baseline="-25000" dirty="0"/>
          </a:p>
          <a:p>
            <a:r>
              <a:rPr lang="en-ZA" i="1" dirty="0"/>
              <a:t>r</a:t>
            </a:r>
            <a:r>
              <a:rPr lang="en-ZA" dirty="0"/>
              <a:t> = 2 days</a:t>
            </a:r>
            <a:r>
              <a:rPr lang="en-ZA" baseline="30000" dirty="0"/>
              <a:t>-1</a:t>
            </a:r>
            <a:endParaRPr lang="en-ZA" dirty="0"/>
          </a:p>
          <a:p>
            <a:r>
              <a:rPr lang="el-GR" i="1" dirty="0"/>
              <a:t>λ</a:t>
            </a:r>
            <a:r>
              <a:rPr lang="en-ZA" i="1" baseline="-25000" dirty="0"/>
              <a:t>w</a:t>
            </a:r>
            <a:r>
              <a:rPr lang="en-ZA" i="1" dirty="0"/>
              <a:t> </a:t>
            </a:r>
            <a:r>
              <a:rPr lang="en-ZA" dirty="0"/>
              <a:t>= 1/5 m</a:t>
            </a:r>
            <a:r>
              <a:rPr lang="en-ZA" baseline="30000" dirty="0"/>
              <a:t>-1 </a:t>
            </a:r>
            <a:r>
              <a:rPr lang="en-ZA" dirty="0"/>
              <a:t>(as per Sverdrup experiments)</a:t>
            </a:r>
            <a:endParaRPr lang="en-ZA" baseline="30000" dirty="0"/>
          </a:p>
          <a:p>
            <a:r>
              <a:rPr lang="en-ZA" dirty="0"/>
              <a:t>c = 0 m</a:t>
            </a:r>
            <a:r>
              <a:rPr lang="en-ZA" baseline="30000" dirty="0"/>
              <a:t>2 </a:t>
            </a:r>
            <a:r>
              <a:rPr lang="en-ZA" dirty="0"/>
              <a:t>mg chl</a:t>
            </a:r>
            <a:r>
              <a:rPr lang="en-ZA" baseline="30000" dirty="0"/>
              <a:t>-1</a:t>
            </a:r>
            <a:r>
              <a:rPr lang="en-ZA" dirty="0"/>
              <a:t> (i.e. no </a:t>
            </a:r>
            <a:r>
              <a:rPr lang="en-ZA" dirty="0" err="1"/>
              <a:t>bioshading</a:t>
            </a:r>
            <a:r>
              <a:rPr lang="en-ZA" dirty="0"/>
              <a:t>)</a:t>
            </a:r>
          </a:p>
          <a:p>
            <a:r>
              <a:rPr lang="en-ZA" i="1" dirty="0"/>
              <a:t>b</a:t>
            </a:r>
            <a:r>
              <a:rPr lang="en-ZA" dirty="0"/>
              <a:t> = 0.16 days</a:t>
            </a:r>
            <a:r>
              <a:rPr lang="en-ZA" baseline="30000" dirty="0"/>
              <a:t>-1</a:t>
            </a:r>
            <a:endParaRPr lang="en-ZA" dirty="0"/>
          </a:p>
          <a:p>
            <a:r>
              <a:rPr lang="en-ZA" i="1" dirty="0"/>
              <a:t>a</a:t>
            </a:r>
            <a:r>
              <a:rPr lang="en-ZA" dirty="0"/>
              <a:t> = 1 days</a:t>
            </a:r>
            <a:r>
              <a:rPr lang="en-ZA" baseline="30000" dirty="0"/>
              <a:t>-1</a:t>
            </a:r>
            <a:endParaRPr lang="en-ZA" dirty="0"/>
          </a:p>
          <a:p>
            <a:endParaRPr lang="en-ZA" dirty="0"/>
          </a:p>
          <a:p>
            <a:endParaRPr lang="en-Z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5D1CC9-4BAB-4897-9F0E-8F14265C38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8640" y="270424"/>
            <a:ext cx="4703489" cy="66147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ECEF49-D590-41AF-9923-DEFA20907C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628" y="3911161"/>
            <a:ext cx="769490" cy="310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DF3435-9920-4FC8-AFE8-82A7957C44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9871" y="3869518"/>
            <a:ext cx="769490" cy="3614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2742303-5A8E-442A-BC96-A11F79759E46}"/>
              </a:ext>
            </a:extLst>
          </p:cNvPr>
          <p:cNvSpPr txBox="1"/>
          <p:nvPr/>
        </p:nvSpPr>
        <p:spPr>
          <a:xfrm>
            <a:off x="112156" y="3863639"/>
            <a:ext cx="785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dirty="0"/>
              <a:t>where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A10AEC-7C64-4E42-8B51-3B018B8646F8}"/>
              </a:ext>
            </a:extLst>
          </p:cNvPr>
          <p:cNvSpPr txBox="1"/>
          <p:nvPr/>
        </p:nvSpPr>
        <p:spPr>
          <a:xfrm>
            <a:off x="1559648" y="3895134"/>
            <a:ext cx="785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1600" dirty="0"/>
              <a:t>,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CA3E3A-880E-42FF-9679-799899B48F15}"/>
              </a:ext>
            </a:extLst>
          </p:cNvPr>
          <p:cNvSpPr txBox="1"/>
          <p:nvPr/>
        </p:nvSpPr>
        <p:spPr>
          <a:xfrm>
            <a:off x="7026938" y="17089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>
                <a:sym typeface="Symbol" panose="05050102010706020507" pitchFamily="18" charset="2"/>
              </a:rPr>
              <a:t></a:t>
            </a:r>
            <a:r>
              <a:rPr lang="en-ZA" baseline="30000" dirty="0">
                <a:sym typeface="Symbol" panose="05050102010706020507" pitchFamily="18" charset="2"/>
              </a:rPr>
              <a:t>ac0</a:t>
            </a:r>
            <a:r>
              <a:rPr lang="en-ZA" dirty="0">
                <a:sym typeface="Symbol" panose="05050102010706020507" pitchFamily="18" charset="2"/>
              </a:rPr>
              <a:t> = 0.03 N m</a:t>
            </a:r>
            <a:r>
              <a:rPr lang="en-ZA" baseline="30000" dirty="0">
                <a:sym typeface="Symbol" panose="05050102010706020507" pitchFamily="18" charset="2"/>
              </a:rPr>
              <a:t>-2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29077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CC4122-9FAB-457E-8C3A-007031BAE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019" y="911559"/>
            <a:ext cx="5040760" cy="59464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31CD6C-E05E-44EE-A7CE-49F379C2C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1220" y="911558"/>
            <a:ext cx="5040760" cy="59464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0CBC44-26E4-475B-837C-20CF6A879E2F}"/>
              </a:ext>
            </a:extLst>
          </p:cNvPr>
          <p:cNvSpPr txBox="1"/>
          <p:nvPr/>
        </p:nvSpPr>
        <p:spPr>
          <a:xfrm>
            <a:off x="613775" y="126727"/>
            <a:ext cx="9980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2000" b="1" dirty="0"/>
              <a:t>Impact of diurnal surface heat fluxes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45ABE2-74E5-489E-A2DB-F31B1CDDFEF6}"/>
              </a:ext>
            </a:extLst>
          </p:cNvPr>
          <p:cNvSpPr txBox="1"/>
          <p:nvPr/>
        </p:nvSpPr>
        <p:spPr>
          <a:xfrm>
            <a:off x="1953102" y="649948"/>
            <a:ext cx="2494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>
                <a:sym typeface="Symbol" panose="05050102010706020507" pitchFamily="18" charset="2"/>
              </a:rPr>
              <a:t></a:t>
            </a:r>
            <a:r>
              <a:rPr lang="en-ZA" sz="1400" baseline="30000" dirty="0">
                <a:sym typeface="Symbol" panose="05050102010706020507" pitchFamily="18" charset="2"/>
              </a:rPr>
              <a:t>ac0</a:t>
            </a:r>
            <a:r>
              <a:rPr lang="en-ZA" sz="1400" dirty="0">
                <a:sym typeface="Symbol" panose="05050102010706020507" pitchFamily="18" charset="2"/>
              </a:rPr>
              <a:t> = 0.03 N m</a:t>
            </a:r>
            <a:r>
              <a:rPr lang="en-ZA" sz="1400" baseline="30000" dirty="0">
                <a:sym typeface="Symbol" panose="05050102010706020507" pitchFamily="18" charset="2"/>
              </a:rPr>
              <a:t>-2</a:t>
            </a:r>
            <a:r>
              <a:rPr lang="en-ZA" sz="1400" dirty="0">
                <a:sym typeface="Symbol" panose="05050102010706020507" pitchFamily="18" charset="2"/>
              </a:rPr>
              <a:t>, </a:t>
            </a:r>
            <a:r>
              <a:rPr lang="en-ZA" sz="1400" baseline="30000" dirty="0">
                <a:sym typeface="Symbol" panose="05050102010706020507" pitchFamily="18" charset="2"/>
              </a:rPr>
              <a:t>mean</a:t>
            </a:r>
            <a:r>
              <a:rPr lang="en-ZA" sz="1400" dirty="0">
                <a:sym typeface="Symbol" panose="05050102010706020507" pitchFamily="18" charset="2"/>
              </a:rPr>
              <a:t> = 0 N m</a:t>
            </a:r>
            <a:r>
              <a:rPr lang="en-ZA" sz="1400" baseline="30000" dirty="0">
                <a:sym typeface="Symbol" panose="05050102010706020507" pitchFamily="18" charset="2"/>
              </a:rPr>
              <a:t>-2</a:t>
            </a:r>
            <a:endParaRPr lang="en-ZA" sz="1400" dirty="0"/>
          </a:p>
          <a:p>
            <a:endParaRPr lang="en-ZA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27E53-CA0B-410E-A030-8819DCC0AD2A}"/>
              </a:ext>
            </a:extLst>
          </p:cNvPr>
          <p:cNvSpPr txBox="1"/>
          <p:nvPr/>
        </p:nvSpPr>
        <p:spPr>
          <a:xfrm>
            <a:off x="7601636" y="649948"/>
            <a:ext cx="2494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>
                <a:sym typeface="Symbol" panose="05050102010706020507" pitchFamily="18" charset="2"/>
              </a:rPr>
              <a:t></a:t>
            </a:r>
            <a:r>
              <a:rPr lang="en-ZA" sz="1400" baseline="30000" dirty="0">
                <a:sym typeface="Symbol" panose="05050102010706020507" pitchFamily="18" charset="2"/>
              </a:rPr>
              <a:t>ac0</a:t>
            </a:r>
            <a:r>
              <a:rPr lang="en-ZA" sz="1400" dirty="0">
                <a:sym typeface="Symbol" panose="05050102010706020507" pitchFamily="18" charset="2"/>
              </a:rPr>
              <a:t> = 0.03 N m</a:t>
            </a:r>
            <a:r>
              <a:rPr lang="en-ZA" sz="1400" baseline="30000" dirty="0">
                <a:sym typeface="Symbol" panose="05050102010706020507" pitchFamily="18" charset="2"/>
              </a:rPr>
              <a:t>-2</a:t>
            </a:r>
            <a:r>
              <a:rPr lang="en-ZA" sz="1400" dirty="0">
                <a:sym typeface="Symbol" panose="05050102010706020507" pitchFamily="18" charset="2"/>
              </a:rPr>
              <a:t>, </a:t>
            </a:r>
            <a:r>
              <a:rPr lang="en-ZA" sz="1400" baseline="30000" dirty="0">
                <a:sym typeface="Symbol" panose="05050102010706020507" pitchFamily="18" charset="2"/>
              </a:rPr>
              <a:t>mean</a:t>
            </a:r>
            <a:r>
              <a:rPr lang="en-ZA" sz="1400" dirty="0">
                <a:sym typeface="Symbol" panose="05050102010706020507" pitchFamily="18" charset="2"/>
              </a:rPr>
              <a:t> = 0 N m</a:t>
            </a:r>
            <a:r>
              <a:rPr lang="en-ZA" sz="1400" baseline="30000" dirty="0">
                <a:sym typeface="Symbol" panose="05050102010706020507" pitchFamily="18" charset="2"/>
              </a:rPr>
              <a:t>-2</a:t>
            </a:r>
            <a:endParaRPr lang="en-ZA" sz="1400" dirty="0"/>
          </a:p>
          <a:p>
            <a:endParaRPr lang="en-ZA" sz="1400" dirty="0"/>
          </a:p>
        </p:txBody>
      </p:sp>
    </p:spTree>
    <p:extLst>
      <p:ext uri="{BB962C8B-B14F-4D97-AF65-F5344CB8AC3E}">
        <p14:creationId xmlns:p14="http://schemas.microsoft.com/office/powerpoint/2010/main" val="2812412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6628</TotalTime>
  <Words>1006</Words>
  <Application>Microsoft Office PowerPoint</Application>
  <PresentationFormat>Widescreen</PresentationFormat>
  <Paragraphs>182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Giles Fearon</dc:creator>
  <cp:lastModifiedBy>Giles Fearon</cp:lastModifiedBy>
  <cp:revision>258</cp:revision>
  <dcterms:created xsi:type="dcterms:W3CDTF">2021-09-07T16:57:17Z</dcterms:created>
  <dcterms:modified xsi:type="dcterms:W3CDTF">2021-11-30T08:24:21Z</dcterms:modified>
</cp:coreProperties>
</file>